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25"/>
  </p:notesMasterIdLst>
  <p:handoutMasterIdLst>
    <p:handoutMasterId r:id="rId26"/>
  </p:handoutMasterIdLst>
  <p:sldIdLst>
    <p:sldId id="448" r:id="rId5"/>
    <p:sldId id="492" r:id="rId6"/>
    <p:sldId id="462" r:id="rId7"/>
    <p:sldId id="465" r:id="rId8"/>
    <p:sldId id="493" r:id="rId9"/>
    <p:sldId id="475" r:id="rId10"/>
    <p:sldId id="476" r:id="rId11"/>
    <p:sldId id="477" r:id="rId12"/>
    <p:sldId id="478" r:id="rId13"/>
    <p:sldId id="479" r:id="rId14"/>
    <p:sldId id="480" r:id="rId15"/>
    <p:sldId id="481" r:id="rId16"/>
    <p:sldId id="482" r:id="rId17"/>
    <p:sldId id="484" r:id="rId18"/>
    <p:sldId id="488" r:id="rId19"/>
    <p:sldId id="485" r:id="rId20"/>
    <p:sldId id="486" r:id="rId21"/>
    <p:sldId id="487" r:id="rId22"/>
    <p:sldId id="490" r:id="rId23"/>
    <p:sldId id="49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8B0031-A185-C138-D660-B95BB2308298}" name="Jones, Jim" initials="JJ" userId="S::Jim.Jones@dhhs.nc.gov::caa01b78-bb3f-4558-94c1-0e5d910d45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0"/>
    <a:srgbClr val="2CA25F"/>
    <a:srgbClr val="66C2A4"/>
    <a:srgbClr val="568AA4"/>
    <a:srgbClr val="657E32"/>
    <a:srgbClr val="5C93D5"/>
    <a:srgbClr val="7CA3DD"/>
    <a:srgbClr val="94B6C7"/>
    <a:srgbClr val="E9F0F3"/>
    <a:srgbClr val="DBE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845" autoAdjust="0"/>
  </p:normalViewPr>
  <p:slideViewPr>
    <p:cSldViewPr snapToGrid="0">
      <p:cViewPr varScale="1">
        <p:scale>
          <a:sx n="107" d="100"/>
          <a:sy n="107" d="100"/>
        </p:scale>
        <p:origin x="2088" y="86"/>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77033455372289"/>
          <c:y val="0.18037169273794962"/>
          <c:w val="0.86078447535315306"/>
          <c:h val="0.68890443569592907"/>
        </c:manualLayout>
      </c:layout>
      <c:lineChart>
        <c:grouping val="standard"/>
        <c:varyColors val="0"/>
        <c:ser>
          <c:idx val="1"/>
          <c:order val="0"/>
          <c:tx>
            <c:strRef>
              <c:f>[LCMechIntent.xlsx]deathtrends!$B$1</c:f>
              <c:strCache>
                <c:ptCount val="1"/>
                <c:pt idx="0">
                  <c:v>COUNT</c:v>
                </c:pt>
              </c:strCache>
            </c:strRef>
          </c:tx>
          <c:spPr>
            <a:ln w="53975" cap="rnd">
              <a:solidFill>
                <a:schemeClr val="accent2"/>
              </a:solidFill>
              <a:round/>
            </a:ln>
            <a:effectLst/>
          </c:spPr>
          <c:marker>
            <c:symbol val="circle"/>
            <c:size val="8"/>
            <c:spPr>
              <a:solidFill>
                <a:srgbClr val="6D2E75"/>
              </a:solidFill>
              <a:ln w="9525">
                <a:solidFill>
                  <a:srgbClr val="6D2E75"/>
                </a:solidFill>
              </a:ln>
              <a:effectLst/>
            </c:spPr>
          </c:marker>
          <c:dPt>
            <c:idx val="1"/>
            <c:marker>
              <c:symbol val="circle"/>
              <c:size val="8"/>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1-3F9D-44CF-999C-0074124DDD9F}"/>
              </c:ext>
            </c:extLst>
          </c:dPt>
          <c:dPt>
            <c:idx val="2"/>
            <c:marker>
              <c:symbol val="circle"/>
              <c:size val="8"/>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3-3F9D-44CF-999C-0074124DDD9F}"/>
              </c:ext>
            </c:extLst>
          </c:dPt>
          <c:dPt>
            <c:idx val="3"/>
            <c:marker>
              <c:symbol val="circle"/>
              <c:size val="8"/>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5-3F9D-44CF-999C-0074124DDD9F}"/>
              </c:ext>
            </c:extLst>
          </c:dPt>
          <c:dPt>
            <c:idx val="4"/>
            <c:marker>
              <c:symbol val="circle"/>
              <c:size val="8"/>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7-3F9D-44CF-999C-0074124DDD9F}"/>
              </c:ext>
            </c:extLst>
          </c:dPt>
          <c:dLbls>
            <c:dLbl>
              <c:idx val="4"/>
              <c:layout>
                <c:manualLayout>
                  <c:x val="-3.4680638722554891E-2"/>
                  <c:y val="6.9767763213886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9D-44CF-999C-0074124DDD9F}"/>
                </c:ext>
              </c:extLst>
            </c:dLbl>
            <c:numFmt formatCode="#,##0" sourceLinked="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[2]deathtrends!$A$2:$A$6</c:f>
              <c:numCache>
                <c:formatCode>General</c:formatCode>
                <c:ptCount val="5"/>
                <c:pt idx="0">
                  <c:v>2019</c:v>
                </c:pt>
                <c:pt idx="1">
                  <c:v>2020</c:v>
                </c:pt>
                <c:pt idx="2">
                  <c:v>2021</c:v>
                </c:pt>
                <c:pt idx="3">
                  <c:v>2022</c:v>
                </c:pt>
                <c:pt idx="4">
                  <c:v>2023</c:v>
                </c:pt>
              </c:numCache>
            </c:numRef>
          </c:cat>
          <c:val>
            <c:numRef>
              <c:f>[2]deathtrends!$B$2:$B$6</c:f>
              <c:numCache>
                <c:formatCode>General</c:formatCode>
                <c:ptCount val="5"/>
                <c:pt idx="0">
                  <c:v>8487</c:v>
                </c:pt>
                <c:pt idx="1">
                  <c:v>10028</c:v>
                </c:pt>
                <c:pt idx="2">
                  <c:v>11218</c:v>
                </c:pt>
                <c:pt idx="3">
                  <c:v>11580</c:v>
                </c:pt>
                <c:pt idx="4">
                  <c:v>11705</c:v>
                </c:pt>
              </c:numCache>
            </c:numRef>
          </c:val>
          <c:smooth val="0"/>
          <c:extLst>
            <c:ext xmlns:c16="http://schemas.microsoft.com/office/drawing/2014/chart" uri="{C3380CC4-5D6E-409C-BE32-E72D297353CC}">
              <c16:uniqueId val="{00000008-3F9D-44CF-999C-0074124DDD9F}"/>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min val="60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panose="020B07030201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641961506599224E-2"/>
          <c:y val="5.143393183563192E-2"/>
          <c:w val="0.66380757052967976"/>
          <c:h val="0.94776710146652843"/>
        </c:manualLayout>
      </c:layout>
      <c:barChart>
        <c:barDir val="bar"/>
        <c:grouping val="clustered"/>
        <c:varyColors val="0"/>
        <c:ser>
          <c:idx val="0"/>
          <c:order val="0"/>
          <c:spPr>
            <a:solidFill>
              <a:srgbClr val="6D2E7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Death'!$B$9:$B$19</c:f>
              <c:strCache>
                <c:ptCount val="11"/>
                <c:pt idx="0">
                  <c:v>Poisoning - Unintentional</c:v>
                </c:pt>
                <c:pt idx="1">
                  <c:v>Fall - Unintentional</c:v>
                </c:pt>
                <c:pt idx="2">
                  <c:v>MVT - Unintentional</c:v>
                </c:pt>
                <c:pt idx="3">
                  <c:v>Firearm - Self-Inflicted</c:v>
                </c:pt>
                <c:pt idx="4">
                  <c:v>Firearm - Assault</c:v>
                </c:pt>
                <c:pt idx="5">
                  <c:v>Suffocation - Self-Inflicted</c:v>
                </c:pt>
                <c:pt idx="6">
                  <c:v>Poisoning - Self-Inflicted</c:v>
                </c:pt>
                <c:pt idx="7">
                  <c:v>Suffocation - Unintentional</c:v>
                </c:pt>
                <c:pt idx="8">
                  <c:v>Unspecified - Unintentional</c:v>
                </c:pt>
                <c:pt idx="9">
                  <c:v>Fire/Burn - Unintentional</c:v>
                </c:pt>
                <c:pt idx="10">
                  <c:v>Other</c:v>
                </c:pt>
              </c:strCache>
            </c:strRef>
          </c:cat>
          <c:val>
            <c:numRef>
              <c:f>'LC Death'!$C$9:$C$19</c:f>
              <c:numCache>
                <c:formatCode>General</c:formatCode>
                <c:ptCount val="11"/>
                <c:pt idx="0">
                  <c:v>4286</c:v>
                </c:pt>
                <c:pt idx="1">
                  <c:v>2007</c:v>
                </c:pt>
                <c:pt idx="2">
                  <c:v>1757</c:v>
                </c:pt>
                <c:pt idx="3">
                  <c:v>1005</c:v>
                </c:pt>
                <c:pt idx="4">
                  <c:v>739</c:v>
                </c:pt>
                <c:pt idx="5">
                  <c:v>331</c:v>
                </c:pt>
                <c:pt idx="6">
                  <c:v>210</c:v>
                </c:pt>
                <c:pt idx="7">
                  <c:v>197</c:v>
                </c:pt>
                <c:pt idx="8">
                  <c:v>159</c:v>
                </c:pt>
                <c:pt idx="9">
                  <c:v>134</c:v>
                </c:pt>
                <c:pt idx="10" formatCode="#,##0">
                  <c:v>880</c:v>
                </c:pt>
              </c:numCache>
            </c:numRef>
          </c:val>
          <c:extLst>
            <c:ext xmlns:c16="http://schemas.microsoft.com/office/drawing/2014/chart" uri="{C3380CC4-5D6E-409C-BE32-E72D297353CC}">
              <c16:uniqueId val="{00000000-D7C7-4DC6-A907-FDE694B8B7B1}"/>
            </c:ext>
          </c:extLst>
        </c:ser>
        <c:dLbls>
          <c:showLegendKey val="0"/>
          <c:showVal val="0"/>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General"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00849454521062"/>
          <c:y val="2.6781141029751453E-2"/>
          <c:w val="0.67003640264434905"/>
          <c:h val="0.86581953830574321"/>
        </c:manualLayout>
      </c:layout>
      <c:barChart>
        <c:barDir val="bar"/>
        <c:grouping val="clustered"/>
        <c:varyColors val="0"/>
        <c:ser>
          <c:idx val="1"/>
          <c:order val="0"/>
          <c:spPr>
            <a:solidFill>
              <a:srgbClr val="6D2E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Change Death'!$B$8:$B$17</c:f>
              <c:strCache>
                <c:ptCount val="10"/>
                <c:pt idx="0">
                  <c:v>Poisoning - Unintentional</c:v>
                </c:pt>
                <c:pt idx="1">
                  <c:v>Fall - Unintentional</c:v>
                </c:pt>
                <c:pt idx="2">
                  <c:v>MVT - Unintentional</c:v>
                </c:pt>
                <c:pt idx="3">
                  <c:v>Firearm - Self-Inflicted</c:v>
                </c:pt>
                <c:pt idx="4">
                  <c:v>Firearm - Assault</c:v>
                </c:pt>
                <c:pt idx="5">
                  <c:v>Suffocation - Self-Inflicted</c:v>
                </c:pt>
                <c:pt idx="6">
                  <c:v>Poisoning - Self-Inflicted</c:v>
                </c:pt>
                <c:pt idx="7">
                  <c:v>Suffocation - Unintentional</c:v>
                </c:pt>
                <c:pt idx="8">
                  <c:v>Unspecified - Unintentional</c:v>
                </c:pt>
                <c:pt idx="9">
                  <c:v>Fire/Burn - Unintentional</c:v>
                </c:pt>
              </c:strCache>
            </c:strRef>
          </c:cat>
          <c:val>
            <c:numRef>
              <c:f>'% Change Death'!$C$8:$C$17</c:f>
              <c:numCache>
                <c:formatCode>0%</c:formatCode>
                <c:ptCount val="10"/>
                <c:pt idx="0">
                  <c:v>0.84792092235966665</c:v>
                </c:pt>
                <c:pt idx="1">
                  <c:v>0.29596508400059307</c:v>
                </c:pt>
                <c:pt idx="2">
                  <c:v>8.5301307653898553E-2</c:v>
                </c:pt>
                <c:pt idx="3">
                  <c:v>0.24237258943727169</c:v>
                </c:pt>
                <c:pt idx="4">
                  <c:v>0.30530331560121771</c:v>
                </c:pt>
                <c:pt idx="5">
                  <c:v>-1.4192327218596095E-2</c:v>
                </c:pt>
                <c:pt idx="6">
                  <c:v>4.2394820161605243E-2</c:v>
                </c:pt>
                <c:pt idx="7">
                  <c:v>-0.1410639850598869</c:v>
                </c:pt>
                <c:pt idx="8">
                  <c:v>-0.34509723608691845</c:v>
                </c:pt>
                <c:pt idx="9">
                  <c:v>0.17912453033864723</c:v>
                </c:pt>
              </c:numCache>
            </c:numRef>
          </c:val>
          <c:extLst>
            <c:ext xmlns:c16="http://schemas.microsoft.com/office/drawing/2014/chart" uri="{C3380CC4-5D6E-409C-BE32-E72D297353CC}">
              <c16:uniqueId val="{00000000-1055-4159-99B5-3FB3FD20F906}"/>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300"/>
        <c:noMultiLvlLbl val="0"/>
      </c:catAx>
      <c:valAx>
        <c:axId val="10750263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534867028834429E-2"/>
          <c:y val="0.15039745246252451"/>
          <c:w val="0.84558697153080165"/>
          <c:h val="0.73467454836636648"/>
        </c:manualLayout>
      </c:layout>
      <c:lineChart>
        <c:grouping val="standard"/>
        <c:varyColors val="0"/>
        <c:ser>
          <c:idx val="0"/>
          <c:order val="0"/>
          <c:tx>
            <c:strRef>
              <c:f>[1]hosptrends!$B$1</c:f>
              <c:strCache>
                <c:ptCount val="1"/>
                <c:pt idx="0">
                  <c:v>COUNT</c:v>
                </c:pt>
              </c:strCache>
            </c:strRef>
          </c:tx>
          <c:spPr>
            <a:ln w="53975" cap="rnd">
              <a:solidFill>
                <a:srgbClr val="1F497D"/>
              </a:solidFill>
              <a:round/>
            </a:ln>
            <a:effectLst/>
          </c:spPr>
          <c:marker>
            <c:symbol val="circle"/>
            <c:size val="8"/>
            <c:spPr>
              <a:solidFill>
                <a:srgbClr val="1F497D"/>
              </a:solidFill>
              <a:ln w="9525">
                <a:solidFill>
                  <a:srgbClr val="1F497D"/>
                </a:solidFill>
              </a:ln>
              <a:effectLst/>
            </c:spPr>
          </c:marker>
          <c:dPt>
            <c:idx val="1"/>
            <c:marker>
              <c:symbol val="circle"/>
              <c:size val="8"/>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1-2EA5-47B2-A61E-99494B23468D}"/>
              </c:ext>
            </c:extLst>
          </c:dPt>
          <c:dPt>
            <c:idx val="2"/>
            <c:marker>
              <c:symbol val="circle"/>
              <c:size val="8"/>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3-2EA5-47B2-A61E-99494B23468D}"/>
              </c:ext>
            </c:extLst>
          </c:dPt>
          <c:dPt>
            <c:idx val="3"/>
            <c:marker>
              <c:symbol val="circle"/>
              <c:size val="8"/>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5-2EA5-47B2-A61E-99494B23468D}"/>
              </c:ext>
            </c:extLst>
          </c:dPt>
          <c:dPt>
            <c:idx val="4"/>
            <c:marker>
              <c:symbol val="circle"/>
              <c:size val="8"/>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7-2EA5-47B2-A61E-99494B23468D}"/>
              </c:ext>
            </c:extLst>
          </c:dPt>
          <c:dLbls>
            <c:dLbl>
              <c:idx val="3"/>
              <c:layout>
                <c:manualLayout>
                  <c:x val="-4.1965134425764432E-2"/>
                  <c:y val="4.71397403457950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EA5-47B2-A61E-99494B23468D}"/>
                </c:ext>
              </c:extLst>
            </c:dLbl>
            <c:dLbl>
              <c:idx val="4"/>
              <c:layout>
                <c:manualLayout>
                  <c:x val="-2.1794891385735086E-2"/>
                  <c:y val="5.23423028889209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EA5-47B2-A61E-99494B23468D}"/>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[1]deathtrends!$A$2:$A$6</c:f>
              <c:numCache>
                <c:formatCode>General</c:formatCode>
                <c:ptCount val="5"/>
                <c:pt idx="0">
                  <c:v>2019</c:v>
                </c:pt>
                <c:pt idx="1">
                  <c:v>2020</c:v>
                </c:pt>
                <c:pt idx="2">
                  <c:v>2021</c:v>
                </c:pt>
                <c:pt idx="3">
                  <c:v>2022</c:v>
                </c:pt>
                <c:pt idx="4">
                  <c:v>2023</c:v>
                </c:pt>
              </c:numCache>
            </c:numRef>
          </c:cat>
          <c:val>
            <c:numRef>
              <c:f>[1]hosptrends!$B$2:$B$6</c:f>
              <c:numCache>
                <c:formatCode>General</c:formatCode>
                <c:ptCount val="5"/>
                <c:pt idx="0">
                  <c:v>49995</c:v>
                </c:pt>
                <c:pt idx="1">
                  <c:v>49927</c:v>
                </c:pt>
                <c:pt idx="2">
                  <c:v>50193</c:v>
                </c:pt>
                <c:pt idx="3">
                  <c:v>49534</c:v>
                </c:pt>
                <c:pt idx="4">
                  <c:v>53616</c:v>
                </c:pt>
              </c:numCache>
            </c:numRef>
          </c:val>
          <c:smooth val="0"/>
          <c:extLst>
            <c:ext xmlns:c16="http://schemas.microsoft.com/office/drawing/2014/chart" uri="{C3380CC4-5D6E-409C-BE32-E72D297353CC}">
              <c16:uniqueId val="{00000008-2EA5-47B2-A61E-99494B23468D}"/>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panose="020B07030201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371972804565819"/>
          <c:y val="3.7834050441319024E-2"/>
          <c:w val="0.49007335315121786"/>
          <c:h val="0.94776710146652843"/>
        </c:manualLayout>
      </c:layout>
      <c:barChart>
        <c:barDir val="bar"/>
        <c:grouping val="clustered"/>
        <c:varyColors val="0"/>
        <c:ser>
          <c:idx val="0"/>
          <c:order val="0"/>
          <c:spPr>
            <a:solidFill>
              <a:srgbClr val="00206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HOSP'!$B$8:$B$18</c:f>
              <c:strCache>
                <c:ptCount val="11"/>
                <c:pt idx="0">
                  <c:v>Fall - Unintentional</c:v>
                </c:pt>
                <c:pt idx="1">
                  <c:v>MVT - Unintentional</c:v>
                </c:pt>
                <c:pt idx="2">
                  <c:v>Poisoning - Unintentional</c:v>
                </c:pt>
                <c:pt idx="3">
                  <c:v>Poisoning - Self-Inflicted</c:v>
                </c:pt>
                <c:pt idx="4">
                  <c:v>Unspecified - Unintentional</c:v>
                </c:pt>
                <c:pt idx="5">
                  <c:v>Struck By/Against - Unintentional</c:v>
                </c:pt>
                <c:pt idx="6">
                  <c:v>No Mech Or Intent Determined</c:v>
                </c:pt>
                <c:pt idx="7">
                  <c:v>Fire/Burn - Unintentional</c:v>
                </c:pt>
                <c:pt idx="8">
                  <c:v>Other Specified/Classifiable - Unintentional</c:v>
                </c:pt>
                <c:pt idx="9">
                  <c:v>Firearm - Unintentional</c:v>
                </c:pt>
                <c:pt idx="10">
                  <c:v>Other</c:v>
                </c:pt>
              </c:strCache>
            </c:strRef>
          </c:cat>
          <c:val>
            <c:numRef>
              <c:f>'LC HOSP'!$C$8:$C$18</c:f>
              <c:numCache>
                <c:formatCode>General</c:formatCode>
                <c:ptCount val="11"/>
                <c:pt idx="0">
                  <c:v>27880</c:v>
                </c:pt>
                <c:pt idx="1">
                  <c:v>7495</c:v>
                </c:pt>
                <c:pt idx="2">
                  <c:v>6045</c:v>
                </c:pt>
                <c:pt idx="3">
                  <c:v>2555</c:v>
                </c:pt>
                <c:pt idx="4">
                  <c:v>2138</c:v>
                </c:pt>
                <c:pt idx="5">
                  <c:v>1197</c:v>
                </c:pt>
                <c:pt idx="6">
                  <c:v>1034</c:v>
                </c:pt>
                <c:pt idx="7">
                  <c:v>1026</c:v>
                </c:pt>
                <c:pt idx="8">
                  <c:v>903</c:v>
                </c:pt>
                <c:pt idx="9">
                  <c:v>896</c:v>
                </c:pt>
                <c:pt idx="10" formatCode="#,##0">
                  <c:v>2447</c:v>
                </c:pt>
              </c:numCache>
            </c:numRef>
          </c:val>
          <c:extLst>
            <c:ext xmlns:c16="http://schemas.microsoft.com/office/drawing/2014/chart" uri="{C3380CC4-5D6E-409C-BE32-E72D297353CC}">
              <c16:uniqueId val="{00000001-0D41-46B7-96A7-E0F64684BA85}"/>
            </c:ext>
          </c:extLst>
        </c:ser>
        <c:dLbls>
          <c:dLblPos val="outEnd"/>
          <c:showLegendKey val="0"/>
          <c:showVal val="1"/>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General"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29912557333095"/>
          <c:y val="2.6781160228987123E-2"/>
          <c:w val="0.52778554324524607"/>
          <c:h val="0.86581953830574321"/>
        </c:manualLayout>
      </c:layout>
      <c:barChart>
        <c:barDir val="bar"/>
        <c:grouping val="clustered"/>
        <c:varyColors val="0"/>
        <c:ser>
          <c:idx val="1"/>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'%CHG Hosp'!$B$8:$B$17</c:f>
              <c:strCache>
                <c:ptCount val="10"/>
                <c:pt idx="0">
                  <c:v>Fall - Unintentional</c:v>
                </c:pt>
                <c:pt idx="1">
                  <c:v>MVT - Unintentional</c:v>
                </c:pt>
                <c:pt idx="2">
                  <c:v>Poisoning - Unintentional</c:v>
                </c:pt>
                <c:pt idx="3">
                  <c:v>Poisoning - Self-Inflicted</c:v>
                </c:pt>
                <c:pt idx="4">
                  <c:v>Unspecified - Unintentional</c:v>
                </c:pt>
                <c:pt idx="5">
                  <c:v>Struck By/Against - Unintentional</c:v>
                </c:pt>
                <c:pt idx="6">
                  <c:v>No Mech Or Intent Determined</c:v>
                </c:pt>
                <c:pt idx="7">
                  <c:v>Fire/Burn - Unintentional</c:v>
                </c:pt>
                <c:pt idx="8">
                  <c:v>Other Specified/Classifiable - Unintentional</c:v>
                </c:pt>
                <c:pt idx="9">
                  <c:v>Firearm - Unintentional</c:v>
                </c:pt>
              </c:strCache>
            </c:strRef>
          </c:cat>
          <c:val>
            <c:numRef>
              <c:f>'%CHG Hosp'!$C$8:$C$17</c:f>
              <c:numCache>
                <c:formatCode>0%</c:formatCode>
                <c:ptCount val="10"/>
                <c:pt idx="0">
                  <c:v>7.0028261638643272E-2</c:v>
                </c:pt>
                <c:pt idx="1">
                  <c:v>4.1443534949817472E-2</c:v>
                </c:pt>
                <c:pt idx="2">
                  <c:v>0.16627177514165759</c:v>
                </c:pt>
                <c:pt idx="3">
                  <c:v>-0.13679521436879269</c:v>
                </c:pt>
                <c:pt idx="4">
                  <c:v>8.4618210226551915E-2</c:v>
                </c:pt>
                <c:pt idx="5">
                  <c:v>9.3039474160022825E-2</c:v>
                </c:pt>
                <c:pt idx="6">
                  <c:v>-0.23011696853778593</c:v>
                </c:pt>
                <c:pt idx="7">
                  <c:v>-0.24821768620549942</c:v>
                </c:pt>
                <c:pt idx="8">
                  <c:v>-2.1222780844898283E-2</c:v>
                </c:pt>
                <c:pt idx="9">
                  <c:v>0.60013374607833114</c:v>
                </c:pt>
              </c:numCache>
            </c:numRef>
          </c:val>
          <c:extLst>
            <c:ext xmlns:c16="http://schemas.microsoft.com/office/drawing/2014/chart" uri="{C3380CC4-5D6E-409C-BE32-E72D297353CC}">
              <c16:uniqueId val="{00000000-62F5-47FA-BC33-599AFAB4207B}"/>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100"/>
        <c:noMultiLvlLbl val="0"/>
      </c:catAx>
      <c:valAx>
        <c:axId val="10750263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5807402455846"/>
          <c:y val="0.16945596208707187"/>
          <c:w val="0.86408983496703995"/>
          <c:h val="0.71274039796978172"/>
        </c:manualLayout>
      </c:layout>
      <c:lineChart>
        <c:grouping val="standard"/>
        <c:varyColors val="0"/>
        <c:ser>
          <c:idx val="1"/>
          <c:order val="0"/>
          <c:tx>
            <c:strRef>
              <c:f>[1]edtrends!$B$1</c:f>
              <c:strCache>
                <c:ptCount val="1"/>
                <c:pt idx="0">
                  <c:v>COUNT</c:v>
                </c:pt>
              </c:strCache>
            </c:strRef>
          </c:tx>
          <c:spPr>
            <a:ln w="53975" cap="rnd">
              <a:solidFill>
                <a:srgbClr val="2CA25F"/>
              </a:solidFill>
              <a:round/>
            </a:ln>
            <a:effectLst/>
          </c:spPr>
          <c:marker>
            <c:symbol val="circle"/>
            <c:size val="8"/>
            <c:spPr>
              <a:solidFill>
                <a:srgbClr val="2CA25F"/>
              </a:solidFill>
              <a:ln w="9525">
                <a:solidFill>
                  <a:srgbClr val="2CA25F"/>
                </a:solidFill>
              </a:ln>
              <a:effectLst/>
            </c:spPr>
          </c:marker>
          <c:dPt>
            <c:idx val="1"/>
            <c:marker>
              <c:symbol val="circle"/>
              <c:size val="8"/>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1-1B21-4B74-8E99-54F44656731B}"/>
              </c:ext>
            </c:extLst>
          </c:dPt>
          <c:dPt>
            <c:idx val="2"/>
            <c:marker>
              <c:symbol val="circle"/>
              <c:size val="8"/>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3-1B21-4B74-8E99-54F44656731B}"/>
              </c:ext>
            </c:extLst>
          </c:dPt>
          <c:dPt>
            <c:idx val="3"/>
            <c:marker>
              <c:symbol val="circle"/>
              <c:size val="8"/>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5-1B21-4B74-8E99-54F44656731B}"/>
              </c:ext>
            </c:extLst>
          </c:dPt>
          <c:dPt>
            <c:idx val="4"/>
            <c:marker>
              <c:symbol val="circle"/>
              <c:size val="8"/>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7-1B21-4B74-8E99-54F44656731B}"/>
              </c:ext>
            </c:extLst>
          </c:dPt>
          <c:dLbls>
            <c:dLbl>
              <c:idx val="1"/>
              <c:layout>
                <c:manualLayout>
                  <c:x val="-7.3793053027145977E-2"/>
                  <c:y val="4.60195446706682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21-4B74-8E99-54F44656731B}"/>
                </c:ext>
              </c:extLst>
            </c:dLbl>
            <c:dLbl>
              <c:idx val="2"/>
              <c:layout>
                <c:manualLayout>
                  <c:x val="-3.8681522748375184E-2"/>
                  <c:y val="5.73381637991346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21-4B74-8E99-54F44656731B}"/>
                </c:ext>
              </c:extLst>
            </c:dLbl>
            <c:dLbl>
              <c:idx val="3"/>
              <c:layout>
                <c:manualLayout>
                  <c:x val="-1.7089173045569998E-2"/>
                  <c:y val="4.97924177134904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21-4B74-8E99-54F44656731B}"/>
                </c:ext>
              </c:extLst>
            </c:dLbl>
            <c:dLbl>
              <c:idx val="4"/>
              <c:layout>
                <c:manualLayout>
                  <c:x val="-2.8441354301464408E-2"/>
                  <c:y val="-4.7850724941215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B21-4B74-8E99-54F44656731B}"/>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[1]deathtrends!$A$2:$A$6</c:f>
              <c:numCache>
                <c:formatCode>General</c:formatCode>
                <c:ptCount val="5"/>
                <c:pt idx="0">
                  <c:v>2019</c:v>
                </c:pt>
                <c:pt idx="1">
                  <c:v>2020</c:v>
                </c:pt>
                <c:pt idx="2">
                  <c:v>2021</c:v>
                </c:pt>
                <c:pt idx="3">
                  <c:v>2022</c:v>
                </c:pt>
                <c:pt idx="4">
                  <c:v>2023</c:v>
                </c:pt>
              </c:numCache>
            </c:numRef>
          </c:cat>
          <c:val>
            <c:numRef>
              <c:f>[1]edtrends!$B$2:$B$6</c:f>
              <c:numCache>
                <c:formatCode>General</c:formatCode>
                <c:ptCount val="5"/>
                <c:pt idx="0">
                  <c:v>922123</c:v>
                </c:pt>
                <c:pt idx="1">
                  <c:v>746586</c:v>
                </c:pt>
                <c:pt idx="2">
                  <c:v>776352</c:v>
                </c:pt>
                <c:pt idx="3">
                  <c:v>843434</c:v>
                </c:pt>
                <c:pt idx="4">
                  <c:v>939765</c:v>
                </c:pt>
              </c:numCache>
            </c:numRef>
          </c:val>
          <c:smooth val="0"/>
          <c:extLst>
            <c:ext xmlns:c16="http://schemas.microsoft.com/office/drawing/2014/chart" uri="{C3380CC4-5D6E-409C-BE32-E72D297353CC}">
              <c16:uniqueId val="{00000008-1B21-4B74-8E99-54F44656731B}"/>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min val="7000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panose="020B07030201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59466767661668"/>
          <c:y val="3.7834050441319024E-2"/>
          <c:w val="0.56787792884150523"/>
          <c:h val="0.94776710146652843"/>
        </c:manualLayout>
      </c:layout>
      <c:barChart>
        <c:barDir val="bar"/>
        <c:grouping val="clustered"/>
        <c:varyColors val="0"/>
        <c:ser>
          <c:idx val="0"/>
          <c:order val="0"/>
          <c:spPr>
            <a:solidFill>
              <a:srgbClr val="2CA2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ED'!$B$8:$B$17</c:f>
              <c:strCache>
                <c:ptCount val="10"/>
                <c:pt idx="0">
                  <c:v>No Mech Or Intent Determined</c:v>
                </c:pt>
                <c:pt idx="1">
                  <c:v>Fall - Unintentional</c:v>
                </c:pt>
                <c:pt idx="2">
                  <c:v>MVT - Unintentional</c:v>
                </c:pt>
                <c:pt idx="3">
                  <c:v>Unspecified - Unintentional</c:v>
                </c:pt>
                <c:pt idx="4">
                  <c:v>Natural/Environmental - Unintentional</c:v>
                </c:pt>
                <c:pt idx="5">
                  <c:v>Struck By/Against - Unintentional</c:v>
                </c:pt>
                <c:pt idx="6">
                  <c:v>Poisoning - Unintentional</c:v>
                </c:pt>
                <c:pt idx="7">
                  <c:v>Other Specified/Classifiable - Unintentional</c:v>
                </c:pt>
                <c:pt idx="8">
                  <c:v>Cut/Pierce - Unintentional</c:v>
                </c:pt>
                <c:pt idx="9">
                  <c:v>Overexertion - Unintentional</c:v>
                </c:pt>
              </c:strCache>
            </c:strRef>
          </c:cat>
          <c:val>
            <c:numRef>
              <c:f>'LC ED'!$C$8:$C$17</c:f>
              <c:numCache>
                <c:formatCode>#,##0</c:formatCode>
                <c:ptCount val="10"/>
                <c:pt idx="0">
                  <c:v>290275</c:v>
                </c:pt>
                <c:pt idx="1">
                  <c:v>259507</c:v>
                </c:pt>
                <c:pt idx="2">
                  <c:v>121930</c:v>
                </c:pt>
                <c:pt idx="3">
                  <c:v>51355</c:v>
                </c:pt>
                <c:pt idx="4">
                  <c:v>39271</c:v>
                </c:pt>
                <c:pt idx="5">
                  <c:v>37488</c:v>
                </c:pt>
                <c:pt idx="6">
                  <c:v>29125</c:v>
                </c:pt>
                <c:pt idx="7">
                  <c:v>27515</c:v>
                </c:pt>
                <c:pt idx="8">
                  <c:v>20651</c:v>
                </c:pt>
                <c:pt idx="9">
                  <c:v>20620</c:v>
                </c:pt>
              </c:numCache>
            </c:numRef>
          </c:val>
          <c:extLst>
            <c:ext xmlns:c16="http://schemas.microsoft.com/office/drawing/2014/chart" uri="{C3380CC4-5D6E-409C-BE32-E72D297353CC}">
              <c16:uniqueId val="{00000000-0260-4D19-B461-A7CAF7961311}"/>
            </c:ext>
          </c:extLst>
        </c:ser>
        <c:dLbls>
          <c:showLegendKey val="0"/>
          <c:showVal val="0"/>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0"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63553875596271"/>
          <c:y val="2.6781160228987123E-2"/>
          <c:w val="0.67003640264434905"/>
          <c:h val="0.86581953830574321"/>
        </c:manualLayout>
      </c:layout>
      <c:barChart>
        <c:barDir val="bar"/>
        <c:grouping val="clustered"/>
        <c:varyColors val="0"/>
        <c:ser>
          <c:idx val="1"/>
          <c:order val="0"/>
          <c:spPr>
            <a:solidFill>
              <a:srgbClr val="2CA2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'%CHG ED'!$B$8:$B$16</c:f>
              <c:strCache>
                <c:ptCount val="9"/>
                <c:pt idx="0">
                  <c:v>No Mech Or Intent Determined</c:v>
                </c:pt>
                <c:pt idx="1">
                  <c:v>Fall - Unintentional</c:v>
                </c:pt>
                <c:pt idx="2">
                  <c:v>MVT - Unintentional</c:v>
                </c:pt>
                <c:pt idx="3">
                  <c:v>Unspecified - Unintentional</c:v>
                </c:pt>
                <c:pt idx="4">
                  <c:v>Natural/Environmental - Unintentional</c:v>
                </c:pt>
                <c:pt idx="5">
                  <c:v>Struck By/Against - Unintentional</c:v>
                </c:pt>
                <c:pt idx="6">
                  <c:v>Poisoning - Unintentional</c:v>
                </c:pt>
                <c:pt idx="7">
                  <c:v>Other Specified/Classifiable - Unintentional</c:v>
                </c:pt>
                <c:pt idx="8">
                  <c:v>Cut/Pierce - Unintentional</c:v>
                </c:pt>
              </c:strCache>
            </c:strRef>
          </c:cat>
          <c:val>
            <c:numRef>
              <c:f>'%CHG ED'!$C$8:$C$16</c:f>
              <c:numCache>
                <c:formatCode>0%</c:formatCode>
                <c:ptCount val="9"/>
                <c:pt idx="0">
                  <c:v>0.22185040198678285</c:v>
                </c:pt>
                <c:pt idx="1">
                  <c:v>0.13095198980127862</c:v>
                </c:pt>
                <c:pt idx="2">
                  <c:v>-5.5320605558018578E-2</c:v>
                </c:pt>
                <c:pt idx="3">
                  <c:v>-0.38051048193906029</c:v>
                </c:pt>
                <c:pt idx="4">
                  <c:v>-8.9949602450615715E-2</c:v>
                </c:pt>
                <c:pt idx="5">
                  <c:v>-0.33382177905015781</c:v>
                </c:pt>
                <c:pt idx="6">
                  <c:v>0.48429398343633306</c:v>
                </c:pt>
                <c:pt idx="7">
                  <c:v>-7.8162217601859693E-2</c:v>
                </c:pt>
                <c:pt idx="8">
                  <c:v>-0.37104280498895331</c:v>
                </c:pt>
              </c:numCache>
            </c:numRef>
          </c:val>
          <c:extLst>
            <c:ext xmlns:c16="http://schemas.microsoft.com/office/drawing/2014/chart" uri="{C3380CC4-5D6E-409C-BE32-E72D297353CC}">
              <c16:uniqueId val="{00000000-52CB-47CC-A437-1CA4B41AB213}"/>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100"/>
        <c:noMultiLvlLbl val="0"/>
      </c:catAx>
      <c:valAx>
        <c:axId val="10750263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0.01135</cdr:x>
      <cdr:y>0.02486</cdr:y>
    </cdr:from>
    <cdr:to>
      <cdr:x>0.61154</cdr:x>
      <cdr:y>0.11319</cdr:y>
    </cdr:to>
    <cdr:sp macro="" textlink="">
      <cdr:nvSpPr>
        <cdr:cNvPr id="2" name="TextBox 1">
          <a:extLst xmlns:a="http://schemas.openxmlformats.org/drawingml/2006/main">
            <a:ext uri="{FF2B5EF4-FFF2-40B4-BE49-F238E27FC236}">
              <a16:creationId xmlns:a16="http://schemas.microsoft.com/office/drawing/2014/main" id="{68A1894B-76BE-938C-1113-E470D728F750}"/>
            </a:ext>
          </a:extLst>
        </cdr:cNvPr>
        <cdr:cNvSpPr txBox="1"/>
      </cdr:nvSpPr>
      <cdr:spPr>
        <a:xfrm xmlns:a="http://schemas.openxmlformats.org/drawingml/2006/main">
          <a:off x="92836" y="98454"/>
          <a:ext cx="4907487" cy="3498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kern="1200" dirty="0">
              <a:latin typeface="Franklin Gothic Demi Cond" panose="020B0706030402020204" pitchFamily="34" charset="0"/>
            </a:rPr>
            <a:t>Number of Injury Deaths among NC Residents, 2019-2023</a:t>
          </a:r>
        </a:p>
      </cdr:txBody>
    </cdr:sp>
  </cdr:relSizeAnchor>
</c:userShapes>
</file>

<file path=ppt/drawings/drawing2.xml><?xml version="1.0" encoding="utf-8"?>
<c:userShapes xmlns:c="http://schemas.openxmlformats.org/drawingml/2006/chart">
  <cdr:relSizeAnchor xmlns:cdr="http://schemas.openxmlformats.org/drawingml/2006/chartDrawing">
    <cdr:from>
      <cdr:x>0.00665</cdr:x>
      <cdr:y>0.02557</cdr:y>
    </cdr:from>
    <cdr:to>
      <cdr:x>0.74078</cdr:x>
      <cdr:y>0.11865</cdr:y>
    </cdr:to>
    <cdr:sp macro="" textlink="">
      <cdr:nvSpPr>
        <cdr:cNvPr id="2" name="TextBox 1">
          <a:extLst xmlns:a="http://schemas.openxmlformats.org/drawingml/2006/main">
            <a:ext uri="{FF2B5EF4-FFF2-40B4-BE49-F238E27FC236}">
              <a16:creationId xmlns:a16="http://schemas.microsoft.com/office/drawing/2014/main" id="{CCB92FB3-E36C-B7DF-9EBB-56C90F5EE69F}"/>
            </a:ext>
          </a:extLst>
        </cdr:cNvPr>
        <cdr:cNvSpPr txBox="1"/>
      </cdr:nvSpPr>
      <cdr:spPr>
        <a:xfrm xmlns:a="http://schemas.openxmlformats.org/drawingml/2006/main">
          <a:off x="54498" y="100268"/>
          <a:ext cx="6014084" cy="3649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kern="1200" dirty="0">
              <a:latin typeface="Franklin Gothic Demi Cond" panose="020B0706030402020204" pitchFamily="34" charset="0"/>
            </a:rPr>
            <a:t>Number of Injury Hospitalizations among NC Residents, 2019-2023</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0.03419</cdr:y>
    </cdr:from>
    <cdr:to>
      <cdr:x>0.72334</cdr:x>
      <cdr:y>0.13813</cdr:y>
    </cdr:to>
    <cdr:sp macro="" textlink="">
      <cdr:nvSpPr>
        <cdr:cNvPr id="2" name="TextBox 1">
          <a:extLst xmlns:a="http://schemas.openxmlformats.org/drawingml/2006/main">
            <a:ext uri="{FF2B5EF4-FFF2-40B4-BE49-F238E27FC236}">
              <a16:creationId xmlns:a16="http://schemas.microsoft.com/office/drawing/2014/main" id="{27320C2D-4F3C-D29F-4086-99B50E9DE634}"/>
            </a:ext>
          </a:extLst>
        </cdr:cNvPr>
        <cdr:cNvSpPr txBox="1"/>
      </cdr:nvSpPr>
      <cdr:spPr>
        <a:xfrm xmlns:a="http://schemas.openxmlformats.org/drawingml/2006/main">
          <a:off x="-365760" y="129231"/>
          <a:ext cx="5981835" cy="3929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kern="1200" dirty="0">
              <a:latin typeface="Franklin Gothic Demi Cond" panose="020B0706030402020204" pitchFamily="34" charset="0"/>
            </a:rPr>
            <a:t>Number of Injury ED Visits among NC Residents, 2019-2023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4/3/2025</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4/3/2025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mortality and morbidity of the leading causes of injury in North Carolina. They are meant to offer a state-level background on the leading causes of injury. If you’d like a copy of the slides, please visit the “Data Surveillance”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www.dph.ncdhhs.gov/programs/chronic-disease-and-injury/injury-and-violence-prevention-branch</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997323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there were 53,616 injury-related hospitalizations in North Carolina. The leading cause of injury hospitalization was unintentional falls (n=27,880), followed by unintentional motor vehicle traffic-related injury (n=7,495) and unintentional poisoning (n=6,045).</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2186084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the past five years (2019-2023), the number of hospitalizations due to unintentional firearm injury increased the most (60% increase). The 23% decrease in hospitalizations for “no mech or intent determined” notes a shift toward better injury coding practices.</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86045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rate of injury hospitalization among North Carolinians from 2019 to 2023 was 107.7 per 100,000 residents. Counties with the highest rates included Hertford (641.7 per 100,000), Mitchell (178.9 per 100,000), and Jones (176.7 per 100,000). Counties with the lowest rates included Currituck (35.0 per 100,000), Onslow (52.5 per 100,000), and Pasquotank (55.0 per 100,000).</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562528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C2D52-8219-DE6D-9285-749510056E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D0FF3C-673A-9651-6A5D-759ECD2F85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5B3761-C502-F232-C9DD-8412A4D788E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injury-related emergency department visits in North Carolina has increased by 2% over the last 5 years (2019-2023). A decrease was observed until the pandemic in 2020. Since 2020, the number of injury-related ED visits has increased by 26%.</a:t>
            </a:r>
          </a:p>
        </p:txBody>
      </p:sp>
      <p:sp>
        <p:nvSpPr>
          <p:cNvPr id="4" name="Slide Number Placeholder 3">
            <a:extLst>
              <a:ext uri="{FF2B5EF4-FFF2-40B4-BE49-F238E27FC236}">
                <a16:creationId xmlns:a16="http://schemas.microsoft.com/office/drawing/2014/main" id="{E3927A0A-4610-8296-8106-696449C560BD}"/>
              </a:ext>
            </a:extLst>
          </p:cNvPr>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940769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there were 936,765 injury-related ED visits in North Carolina. The leading cause of injury ED visit was unintentional falls (n=259,507) and unintentional motor vehicle traffic-related injury (n=121,930).  The high number of ED visits with no mechanism or intent determined (n=290,275) shows the need for better injury coding practices in emergency department settings.</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1202453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the past five years (2019-2023), the number of ED visits due to unintentional poisoning increased the most (48% increase).</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651065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rate of injury ED visits among North Carolinians from 2019 to 2023 was 1,916.7 per 100,000 residents. Counties with the highest rates included Anson (3,765.0 per 100,000), Richmond (3,387.4 per 100,000), and Chowan (3,263.2 per 100,000). Counties with the lowest rates included Clay (875.5 per 100,000), Currituck (883.0 per 100,000), and Chatham (1,064.1 per 100,000).</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289541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487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there were 11,705 deaths, 53,616 hospitalizations, and 939,765 emergency department visits associated with injuries in North Carolina. However, this is just the tip of the iceberg and the total burden of injury in North Carolina is unknown.  </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050475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EF8831-0A6C-DDFD-F8CD-83F838AD98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E3BF5A-1DC1-887C-72AC-3D1E8CA4F7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A03FFF-44B2-ED18-8FC3-B032CA16326F}"/>
              </a:ext>
            </a:extLst>
          </p:cNvPr>
          <p:cNvSpPr>
            <a:spLocks noGrp="1"/>
          </p:cNvSpPr>
          <p:nvPr>
            <p:ph type="body" idx="1"/>
          </p:nvPr>
        </p:nvSpPr>
        <p:spPr/>
        <p:txBody>
          <a:bodyPr/>
          <a:lstStyle/>
          <a:p>
            <a:r>
              <a:rPr lang="en-US" dirty="0"/>
              <a:t>The number of injury deaths in North Carolina continues to rise, with a 38% increase since 2019.</a:t>
            </a:r>
          </a:p>
        </p:txBody>
      </p:sp>
      <p:sp>
        <p:nvSpPr>
          <p:cNvPr id="4" name="Slide Number Placeholder 3">
            <a:extLst>
              <a:ext uri="{FF2B5EF4-FFF2-40B4-BE49-F238E27FC236}">
                <a16:creationId xmlns:a16="http://schemas.microsoft.com/office/drawing/2014/main" id="{A522E86A-CF43-3F24-4988-411E4BD6159C}"/>
              </a:ext>
            </a:extLst>
          </p:cNvPr>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65877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there were 11,705 injury deaths in North Carolina. The leading cause of injury death was unintentional poisoning (n=4,286), followed by unintentional falls (n=2,007) and unintentional motor vehicle traffic-related injury (n=1,757).</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499055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past five years (2019-2023), the number of deaths due to unintentional poisonings increased the most (85% increase), followed by firearm assault (31% increase) and unintentional falls (30% increase). The 35% decrease in deaths for unspecified injuries notes a shift toward better injury coding practices.</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34202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rate of injury deaths among North Carolinians from 2019 to 2023 was 23.1 per 100,000 residents. Counties with the highest rates included Robeson (48.7 per 100,000), Cherokee (39.7 per 100,000), and Bladen (38.5 per 100,000). Counties with the lowest rates included Watauga (10.9 per 100,000), Orange (12.5 per 100,000), and Wake (13.1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259414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3371936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the number of injury-related hospitalizations in North Carolina increased by 7% since 2019.</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143167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6D73656B-546E-E967-DC0E-832F8FBAE55B}"/>
              </a:ext>
            </a:extLst>
          </p:cNvPr>
          <p:cNvSpPr txBox="1">
            <a:spLocks/>
          </p:cNvSpPr>
          <p:nvPr userDrawn="1"/>
        </p:nvSpPr>
        <p:spPr>
          <a:xfrm>
            <a:off x="2743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2023 | March 2025</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7" name="Text Placeholder 8">
            <a:extLst>
              <a:ext uri="{FF2B5EF4-FFF2-40B4-BE49-F238E27FC236}">
                <a16:creationId xmlns:a16="http://schemas.microsoft.com/office/drawing/2014/main" id="{E7C36715-4F6C-9D18-1A22-D2ECEA9F02CD}"/>
              </a:ext>
            </a:extLst>
          </p:cNvPr>
          <p:cNvSpPr txBox="1">
            <a:spLocks/>
          </p:cNvSpPr>
          <p:nvPr userDrawn="1"/>
        </p:nvSpPr>
        <p:spPr>
          <a:xfrm>
            <a:off x="11887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2023 | March 2025</a:t>
            </a:r>
          </a:p>
        </p:txBody>
      </p:sp>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
        <p:nvSpPr>
          <p:cNvPr id="5" name="Text Placeholder 8">
            <a:extLst>
              <a:ext uri="{FF2B5EF4-FFF2-40B4-BE49-F238E27FC236}">
                <a16:creationId xmlns:a16="http://schemas.microsoft.com/office/drawing/2014/main" id="{5B702A73-005C-994F-8154-339D91D9C79A}"/>
              </a:ext>
            </a:extLst>
          </p:cNvPr>
          <p:cNvSpPr txBox="1">
            <a:spLocks/>
          </p:cNvSpPr>
          <p:nvPr userDrawn="1"/>
        </p:nvSpPr>
        <p:spPr>
          <a:xfrm>
            <a:off x="3589296" y="6591300"/>
            <a:ext cx="4998554"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2023 | March 2025</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
        <p:nvSpPr>
          <p:cNvPr id="2" name="Text Placeholder 8">
            <a:extLst>
              <a:ext uri="{FF2B5EF4-FFF2-40B4-BE49-F238E27FC236}">
                <a16:creationId xmlns:a16="http://schemas.microsoft.com/office/drawing/2014/main" id="{5FA9E2AD-66B1-7642-A3DC-08A30DD45A0A}"/>
              </a:ext>
            </a:extLst>
          </p:cNvPr>
          <p:cNvSpPr txBox="1">
            <a:spLocks/>
          </p:cNvSpPr>
          <p:nvPr userDrawn="1"/>
        </p:nvSpPr>
        <p:spPr>
          <a:xfrm>
            <a:off x="2743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2023 | March 2025</a:t>
            </a:r>
          </a:p>
        </p:txBody>
      </p:sp>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hyperlink" Target="https://outlook.office365.com/owa/calendar/IVPBDataSupport@ncconnect.onmicrosoft.com/booking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njuryfreenc.dph.ncdhhs.gov/DataSurveillance/Technical-Notes.pdf?ver=1.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dph.ncdhhs.gov/programs/chronic-disease-and-injury/injury-and-violence-prevention-branch"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Leading Causes of Injury in North Carolina, 2023</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March 13, 2025</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F7522346-D9DE-4011-946F-1FC4249E019F}"/>
              </a:ext>
            </a:extLst>
          </p:cNvPr>
          <p:cNvGraphicFramePr>
            <a:graphicFrameLocks/>
          </p:cNvGraphicFramePr>
          <p:nvPr>
            <p:extLst>
              <p:ext uri="{D42A27DB-BD31-4B8C-83A1-F6EECF244321}">
                <p14:modId xmlns:p14="http://schemas.microsoft.com/office/powerpoint/2010/main" val="3967958340"/>
              </p:ext>
            </p:extLst>
          </p:nvPr>
        </p:nvGraphicFramePr>
        <p:xfrm>
          <a:off x="448675" y="2142996"/>
          <a:ext cx="8192152" cy="39213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CF908F70-7120-92BF-C109-4B5856F5D740}"/>
              </a:ext>
            </a:extLst>
          </p:cNvPr>
          <p:cNvSpPr>
            <a:spLocks noGrp="1"/>
          </p:cNvSpPr>
          <p:nvPr>
            <p:ph type="body" sz="quarter" idx="11"/>
          </p:nvPr>
        </p:nvSpPr>
        <p:spPr>
          <a:xfrm>
            <a:off x="274320" y="6171059"/>
            <a:ext cx="8073990" cy="447524"/>
          </a:xfrm>
        </p:spPr>
        <p:txBody>
          <a:bodyPr/>
          <a:lstStyle/>
          <a:p>
            <a:r>
              <a:rPr lang="en-US" sz="900" i="0" dirty="0"/>
              <a:t>Data limited to NC residents, 2019-2023</a:t>
            </a:r>
          </a:p>
          <a:p>
            <a:r>
              <a:rPr lang="en-US" sz="900" i="0" dirty="0"/>
              <a:t>Source: Hospitalization Discharge Data (2019-2023)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9C91B2D1-8D50-02B5-1A02-904C8FA7AB35}"/>
              </a:ext>
            </a:extLst>
          </p:cNvPr>
          <p:cNvSpPr>
            <a:spLocks noGrp="1"/>
          </p:cNvSpPr>
          <p:nvPr>
            <p:ph type="sldNum" sz="quarter" idx="14"/>
          </p:nvPr>
        </p:nvSpPr>
        <p:spPr/>
        <p:txBody>
          <a:bodyPr/>
          <a:lstStyle/>
          <a:p>
            <a:fld id="{11F27F3A-B3E9-41ED-AF8F-A365F10BB65F}" type="slidenum">
              <a:rPr lang="en-US" smtClean="0"/>
              <a:pPr/>
              <a:t>10</a:t>
            </a:fld>
            <a:endParaRPr lang="en-US" dirty="0"/>
          </a:p>
        </p:txBody>
      </p:sp>
      <p:sp>
        <p:nvSpPr>
          <p:cNvPr id="2" name="Title 1">
            <a:extLst>
              <a:ext uri="{FF2B5EF4-FFF2-40B4-BE49-F238E27FC236}">
                <a16:creationId xmlns:a16="http://schemas.microsoft.com/office/drawing/2014/main" id="{FC9E7E52-D5AA-5068-D853-406986681126}"/>
              </a:ext>
            </a:extLst>
          </p:cNvPr>
          <p:cNvSpPr>
            <a:spLocks noGrp="1"/>
          </p:cNvSpPr>
          <p:nvPr>
            <p:ph type="title"/>
          </p:nvPr>
        </p:nvSpPr>
        <p:spPr>
          <a:xfrm>
            <a:off x="274320" y="1143000"/>
            <a:ext cx="8563554" cy="954547"/>
          </a:xfrm>
        </p:spPr>
        <p:txBody>
          <a:bodyPr/>
          <a:lstStyle/>
          <a:p>
            <a:r>
              <a:rPr lang="en-US" sz="3200" dirty="0"/>
              <a:t>Injury-related hospitalizations increased </a:t>
            </a:r>
            <a:br>
              <a:rPr lang="en-US" sz="3200" dirty="0"/>
            </a:br>
            <a:r>
              <a:rPr lang="en-US" sz="3200" dirty="0"/>
              <a:t>by </a:t>
            </a:r>
            <a:r>
              <a:rPr lang="en-US" sz="3600" u="sng" dirty="0">
                <a:solidFill>
                  <a:srgbClr val="003B70"/>
                </a:solidFill>
              </a:rPr>
              <a:t>7% </a:t>
            </a:r>
            <a:r>
              <a:rPr lang="en-US" sz="3200" dirty="0"/>
              <a:t>over the last five years</a:t>
            </a:r>
            <a:endParaRPr lang="en-US" sz="2800" dirty="0"/>
          </a:p>
        </p:txBody>
      </p:sp>
      <p:sp>
        <p:nvSpPr>
          <p:cNvPr id="11" name="Arrow: Up 10">
            <a:extLst>
              <a:ext uri="{FF2B5EF4-FFF2-40B4-BE49-F238E27FC236}">
                <a16:creationId xmlns:a16="http://schemas.microsoft.com/office/drawing/2014/main" id="{7BB63B71-079F-F3B9-3BA6-707CFEEEF6C5}"/>
              </a:ext>
            </a:extLst>
          </p:cNvPr>
          <p:cNvSpPr/>
          <p:nvPr/>
        </p:nvSpPr>
        <p:spPr>
          <a:xfrm>
            <a:off x="6952277" y="383634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FE0E9E37-B785-645D-D264-5E19D3C02A6A}"/>
              </a:ext>
            </a:extLst>
          </p:cNvPr>
          <p:cNvGraphicFramePr>
            <a:graphicFrameLocks noGrp="1"/>
          </p:cNvGraphicFramePr>
          <p:nvPr>
            <p:extLst>
              <p:ext uri="{D42A27DB-BD31-4B8C-83A1-F6EECF244321}">
                <p14:modId xmlns:p14="http://schemas.microsoft.com/office/powerpoint/2010/main" val="3805739037"/>
              </p:ext>
            </p:extLst>
          </p:nvPr>
        </p:nvGraphicFramePr>
        <p:xfrm>
          <a:off x="6900247" y="4103656"/>
          <a:ext cx="1244600" cy="916305"/>
        </p:xfrm>
        <a:graphic>
          <a:graphicData uri="http://schemas.openxmlformats.org/drawingml/2006/table">
            <a:tbl>
              <a:tblPr/>
              <a:tblGrid>
                <a:gridCol w="1244600">
                  <a:extLst>
                    <a:ext uri="{9D8B030D-6E8A-4147-A177-3AD203B41FA5}">
                      <a16:colId xmlns:a16="http://schemas.microsoft.com/office/drawing/2014/main" val="2372244345"/>
                    </a:ext>
                  </a:extLst>
                </a:gridCol>
              </a:tblGrid>
              <a:tr h="571500">
                <a:tc>
                  <a:txBody>
                    <a:bodyPr/>
                    <a:lstStyle/>
                    <a:p>
                      <a:pPr algn="ctr" fontAlgn="ctr"/>
                      <a:r>
                        <a:rPr lang="en-US" sz="3600" b="1" i="0" u="none" strike="noStrike" dirty="0">
                          <a:solidFill>
                            <a:srgbClr val="003B70"/>
                          </a:solidFill>
                          <a:effectLst/>
                          <a:latin typeface="Arial" panose="020B0604020202020204" pitchFamily="34" charset="0"/>
                        </a:rPr>
                        <a:t>7%</a:t>
                      </a:r>
                    </a:p>
                  </a:txBody>
                  <a:tcPr marL="9525" marR="9525" marT="9525" marB="0" anchor="ctr">
                    <a:lnL>
                      <a:noFill/>
                    </a:lnL>
                    <a:lnR>
                      <a:noFill/>
                    </a:lnR>
                    <a:lnT>
                      <a:noFill/>
                    </a:lnT>
                    <a:lnB>
                      <a:noFill/>
                    </a:lnB>
                    <a:noFill/>
                  </a:tcPr>
                </a:tc>
                <a:extLst>
                  <a:ext uri="{0D108BD9-81ED-4DB2-BD59-A6C34878D82A}">
                    <a16:rowId xmlns:a16="http://schemas.microsoft.com/office/drawing/2014/main" val="382353687"/>
                  </a:ext>
                </a:extLst>
              </a:tr>
              <a:tr h="228600">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07418476"/>
                  </a:ext>
                </a:extLst>
              </a:tr>
            </a:tbl>
          </a:graphicData>
        </a:graphic>
      </p:graphicFrame>
    </p:spTree>
    <p:extLst>
      <p:ext uri="{BB962C8B-B14F-4D97-AF65-F5344CB8AC3E}">
        <p14:creationId xmlns:p14="http://schemas.microsoft.com/office/powerpoint/2010/main" val="416193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60CF987C-B881-4FFF-8AD5-8BDFF68AC04C}"/>
              </a:ext>
            </a:extLst>
          </p:cNvPr>
          <p:cNvGraphicFramePr>
            <a:graphicFrameLocks/>
          </p:cNvGraphicFramePr>
          <p:nvPr>
            <p:extLst>
              <p:ext uri="{D42A27DB-BD31-4B8C-83A1-F6EECF244321}">
                <p14:modId xmlns:p14="http://schemas.microsoft.com/office/powerpoint/2010/main" val="2172319722"/>
              </p:ext>
            </p:extLst>
          </p:nvPr>
        </p:nvGraphicFramePr>
        <p:xfrm>
          <a:off x="33308" y="2307459"/>
          <a:ext cx="8896005" cy="345326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67418239-E43A-03EF-F8B3-E774ACDD6568}"/>
              </a:ext>
            </a:extLst>
          </p:cNvPr>
          <p:cNvSpPr>
            <a:spLocks noGrp="1"/>
          </p:cNvSpPr>
          <p:nvPr>
            <p:ph type="body" sz="quarter" idx="11"/>
          </p:nvPr>
        </p:nvSpPr>
        <p:spPr>
          <a:xfrm>
            <a:off x="274320" y="5906785"/>
            <a:ext cx="8073990" cy="697002"/>
          </a:xfrm>
        </p:spPr>
        <p:txBody>
          <a:bodyPr/>
          <a:lstStyle/>
          <a:p>
            <a:r>
              <a:rPr lang="en-US" sz="900" i="0" dirty="0"/>
              <a:t>MVT = Motor Vehicle Traffic; Unintentional poisoning includes both medication/drug overdoses and non-drug poisonings </a:t>
            </a:r>
          </a:p>
          <a:p>
            <a:r>
              <a:rPr lang="en-US" sz="900" i="0" dirty="0"/>
              <a:t>Data limited to NC residents, 2023</a:t>
            </a:r>
          </a:p>
          <a:p>
            <a:r>
              <a:rPr lang="en-US" sz="900" i="0" dirty="0"/>
              <a:t>Source: Hospital Discharge Data (2023)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65CF2B7-B7B1-62B4-2350-E0DD461A9B49}"/>
              </a:ext>
            </a:extLst>
          </p:cNvPr>
          <p:cNvSpPr>
            <a:spLocks noGrp="1"/>
          </p:cNvSpPr>
          <p:nvPr>
            <p:ph type="sldNum" sz="quarter" idx="14"/>
          </p:nvPr>
        </p:nvSpPr>
        <p:spPr/>
        <p:txBody>
          <a:bodyPr/>
          <a:lstStyle/>
          <a:p>
            <a:fld id="{11F27F3A-B3E9-41ED-AF8F-A365F10BB65F}" type="slidenum">
              <a:rPr lang="en-US" smtClean="0"/>
              <a:pPr/>
              <a:t>11</a:t>
            </a:fld>
            <a:endParaRPr lang="en-US" dirty="0"/>
          </a:p>
        </p:txBody>
      </p:sp>
      <p:sp>
        <p:nvSpPr>
          <p:cNvPr id="2" name="Text Placeholder 1">
            <a:extLst>
              <a:ext uri="{FF2B5EF4-FFF2-40B4-BE49-F238E27FC236}">
                <a16:creationId xmlns:a16="http://schemas.microsoft.com/office/drawing/2014/main" id="{E54974B0-444B-B062-1AC2-FD0F9D182D14}"/>
              </a:ext>
            </a:extLst>
          </p:cNvPr>
          <p:cNvSpPr>
            <a:spLocks noGrp="1"/>
          </p:cNvSpPr>
          <p:nvPr>
            <p:ph type="body" sz="quarter" idx="10"/>
          </p:nvPr>
        </p:nvSpPr>
        <p:spPr>
          <a:xfrm>
            <a:off x="274320" y="1920240"/>
            <a:ext cx="8389363" cy="330200"/>
          </a:xfrm>
        </p:spPr>
        <p:txBody>
          <a:bodyPr/>
          <a:lstStyle/>
          <a:p>
            <a:pPr marL="0" indent="0">
              <a:buNone/>
            </a:pPr>
            <a:r>
              <a:rPr lang="en-US" sz="1800" dirty="0"/>
              <a:t>The leading cause of injury hospitalization in 2023 was </a:t>
            </a:r>
            <a:r>
              <a:rPr lang="en-US" sz="1800" u="sng" dirty="0"/>
              <a:t>unintentional falls</a:t>
            </a:r>
            <a:r>
              <a:rPr lang="en-US" sz="1800" dirty="0"/>
              <a:t>.</a:t>
            </a:r>
          </a:p>
        </p:txBody>
      </p:sp>
      <p:sp>
        <p:nvSpPr>
          <p:cNvPr id="5" name="Title 4">
            <a:extLst>
              <a:ext uri="{FF2B5EF4-FFF2-40B4-BE49-F238E27FC236}">
                <a16:creationId xmlns:a16="http://schemas.microsoft.com/office/drawing/2014/main" id="{CA56B434-EF87-981C-F50A-67BF33BBB051}"/>
              </a:ext>
            </a:extLst>
          </p:cNvPr>
          <p:cNvSpPr>
            <a:spLocks noGrp="1"/>
          </p:cNvSpPr>
          <p:nvPr>
            <p:ph type="title"/>
          </p:nvPr>
        </p:nvSpPr>
        <p:spPr>
          <a:xfrm>
            <a:off x="274320" y="1143000"/>
            <a:ext cx="8563554" cy="818926"/>
          </a:xfrm>
        </p:spPr>
        <p:txBody>
          <a:bodyPr/>
          <a:lstStyle/>
          <a:p>
            <a:r>
              <a:rPr lang="en-US" sz="2800" dirty="0"/>
              <a:t>Leading causes of injury hospitalization among NC Residents, 2023</a:t>
            </a:r>
          </a:p>
        </p:txBody>
      </p:sp>
      <p:graphicFrame>
        <p:nvGraphicFramePr>
          <p:cNvPr id="15" name="Table 14">
            <a:extLst>
              <a:ext uri="{FF2B5EF4-FFF2-40B4-BE49-F238E27FC236}">
                <a16:creationId xmlns:a16="http://schemas.microsoft.com/office/drawing/2014/main" id="{230FE739-3E2E-170D-EB39-D395F4A04141}"/>
              </a:ext>
            </a:extLst>
          </p:cNvPr>
          <p:cNvGraphicFramePr>
            <a:graphicFrameLocks noGrp="1"/>
          </p:cNvGraphicFramePr>
          <p:nvPr>
            <p:extLst>
              <p:ext uri="{D42A27DB-BD31-4B8C-83A1-F6EECF244321}">
                <p14:modId xmlns:p14="http://schemas.microsoft.com/office/powerpoint/2010/main" val="2296816562"/>
              </p:ext>
            </p:extLst>
          </p:nvPr>
        </p:nvGraphicFramePr>
        <p:xfrm>
          <a:off x="5421194" y="3822750"/>
          <a:ext cx="3187700" cy="487325"/>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7325">
                <a:tc>
                  <a:txBody>
                    <a:bodyPr/>
                    <a:lstStyle/>
                    <a:p>
                      <a:pPr algn="ctr" fontAlgn="ctr"/>
                      <a:r>
                        <a:rPr lang="en-US" sz="1650" b="1" u="none" strike="noStrike" dirty="0">
                          <a:effectLst/>
                        </a:rPr>
                        <a:t>Total Hospitalizations = 53,616</a:t>
                      </a:r>
                      <a:endParaRPr lang="en-US" sz="165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16" name="Rectangle 15">
            <a:extLst>
              <a:ext uri="{FF2B5EF4-FFF2-40B4-BE49-F238E27FC236}">
                <a16:creationId xmlns:a16="http://schemas.microsoft.com/office/drawing/2014/main" id="{A779E07F-6F07-1518-DAA9-0F4179B0D820}"/>
              </a:ext>
            </a:extLst>
          </p:cNvPr>
          <p:cNvSpPr/>
          <p:nvPr/>
        </p:nvSpPr>
        <p:spPr>
          <a:xfrm>
            <a:off x="5412488" y="3822751"/>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11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566EB091-04CD-43F4-B6DB-EB776D045283}"/>
              </a:ext>
            </a:extLst>
          </p:cNvPr>
          <p:cNvGraphicFramePr>
            <a:graphicFrameLocks/>
          </p:cNvGraphicFramePr>
          <p:nvPr>
            <p:extLst>
              <p:ext uri="{D42A27DB-BD31-4B8C-83A1-F6EECF244321}">
                <p14:modId xmlns:p14="http://schemas.microsoft.com/office/powerpoint/2010/main" val="2452278339"/>
              </p:ext>
            </p:extLst>
          </p:nvPr>
        </p:nvGraphicFramePr>
        <p:xfrm>
          <a:off x="274101" y="2284256"/>
          <a:ext cx="8563554" cy="36704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2128E2B3-629D-6027-F18C-C5DF7F892285}"/>
              </a:ext>
            </a:extLst>
          </p:cNvPr>
          <p:cNvSpPr>
            <a:spLocks noGrp="1"/>
          </p:cNvSpPr>
          <p:nvPr>
            <p:ph type="body" sz="quarter" idx="11"/>
          </p:nvPr>
        </p:nvSpPr>
        <p:spPr>
          <a:xfrm>
            <a:off x="274101" y="5954751"/>
            <a:ext cx="8073990" cy="649037"/>
          </a:xfrm>
        </p:spPr>
        <p:txBody>
          <a:bodyPr/>
          <a:lstStyle/>
          <a:p>
            <a:r>
              <a:rPr lang="en-US" sz="900" i="0" dirty="0"/>
              <a:t>MVT = Motor Vehicle Traffic</a:t>
            </a:r>
          </a:p>
          <a:p>
            <a:r>
              <a:rPr lang="en-US" sz="900" i="0" dirty="0"/>
              <a:t>Data limited to NC residents, 2019 &amp; 2023</a:t>
            </a:r>
          </a:p>
          <a:p>
            <a:r>
              <a:rPr lang="en-US" sz="900" i="0" dirty="0"/>
              <a:t>Source: Hospital Discharge Data (2019 &amp; 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9DE6AD5A-40E3-7EF6-FA5A-880C38593BC6}"/>
              </a:ext>
            </a:extLst>
          </p:cNvPr>
          <p:cNvSpPr>
            <a:spLocks noGrp="1"/>
          </p:cNvSpPr>
          <p:nvPr>
            <p:ph type="sldNum" sz="quarter" idx="14"/>
          </p:nvPr>
        </p:nvSpPr>
        <p:spPr/>
        <p:txBody>
          <a:bodyPr/>
          <a:lstStyle/>
          <a:p>
            <a:fld id="{11F27F3A-B3E9-41ED-AF8F-A365F10BB65F}" type="slidenum">
              <a:rPr lang="en-US" smtClean="0"/>
              <a:pPr/>
              <a:t>12</a:t>
            </a:fld>
            <a:endParaRPr lang="en-US" dirty="0"/>
          </a:p>
        </p:txBody>
      </p:sp>
      <p:sp>
        <p:nvSpPr>
          <p:cNvPr id="2" name="Text Placeholder 1">
            <a:extLst>
              <a:ext uri="{FF2B5EF4-FFF2-40B4-BE49-F238E27FC236}">
                <a16:creationId xmlns:a16="http://schemas.microsoft.com/office/drawing/2014/main" id="{40865B2E-4CFF-3707-B391-592FA187355B}"/>
              </a:ext>
            </a:extLst>
          </p:cNvPr>
          <p:cNvSpPr>
            <a:spLocks noGrp="1"/>
          </p:cNvSpPr>
          <p:nvPr>
            <p:ph type="body" sz="quarter" idx="10"/>
          </p:nvPr>
        </p:nvSpPr>
        <p:spPr>
          <a:xfrm>
            <a:off x="274320" y="1920240"/>
            <a:ext cx="8389363" cy="330200"/>
          </a:xfrm>
        </p:spPr>
        <p:txBody>
          <a:bodyPr/>
          <a:lstStyle/>
          <a:p>
            <a:pPr marL="0" indent="0">
              <a:buNone/>
            </a:pPr>
            <a:r>
              <a:rPr lang="en-US" sz="1800" u="sng" dirty="0"/>
              <a:t>Unintentional firearm injuries </a:t>
            </a:r>
            <a:r>
              <a:rPr lang="en-US" sz="1800" dirty="0"/>
              <a:t>had the largest five-year increase.</a:t>
            </a:r>
          </a:p>
        </p:txBody>
      </p:sp>
      <p:sp>
        <p:nvSpPr>
          <p:cNvPr id="5" name="Title 4">
            <a:extLst>
              <a:ext uri="{FF2B5EF4-FFF2-40B4-BE49-F238E27FC236}">
                <a16:creationId xmlns:a16="http://schemas.microsoft.com/office/drawing/2014/main" id="{0D29C6EB-50F4-91DF-2001-6B0A26471189}"/>
              </a:ext>
            </a:extLst>
          </p:cNvPr>
          <p:cNvSpPr>
            <a:spLocks noGrp="1"/>
          </p:cNvSpPr>
          <p:nvPr>
            <p:ph type="title"/>
          </p:nvPr>
        </p:nvSpPr>
        <p:spPr>
          <a:xfrm>
            <a:off x="274320" y="1143000"/>
            <a:ext cx="8563554" cy="818926"/>
          </a:xfrm>
        </p:spPr>
        <p:txBody>
          <a:bodyPr/>
          <a:lstStyle/>
          <a:p>
            <a:r>
              <a:rPr lang="en-US" sz="2800" dirty="0"/>
              <a:t>Percent change in leading causes of injury hospitalization among NC residents, 2019-2023</a:t>
            </a:r>
          </a:p>
        </p:txBody>
      </p:sp>
    </p:spTree>
    <p:extLst>
      <p:ext uri="{BB962C8B-B14F-4D97-AF65-F5344CB8AC3E}">
        <p14:creationId xmlns:p14="http://schemas.microsoft.com/office/powerpoint/2010/main" val="228119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4F65D7-E71C-EF8A-F4AA-73B4519338D6}"/>
              </a:ext>
            </a:extLst>
          </p:cNvPr>
          <p:cNvSpPr>
            <a:spLocks noGrp="1"/>
          </p:cNvSpPr>
          <p:nvPr>
            <p:ph type="body" sz="quarter" idx="11"/>
          </p:nvPr>
        </p:nvSpPr>
        <p:spPr>
          <a:xfrm>
            <a:off x="274320" y="6103109"/>
            <a:ext cx="8073990" cy="500679"/>
          </a:xfrm>
        </p:spPr>
        <p:txBody>
          <a:bodyPr/>
          <a:lstStyle/>
          <a:p>
            <a:r>
              <a:rPr lang="en-US" sz="900" i="0" dirty="0"/>
              <a:t>Data limited to NC Residents, 2019-202293</a:t>
            </a:r>
          </a:p>
          <a:p>
            <a:r>
              <a:rPr lang="en-US" sz="900" i="0" dirty="0"/>
              <a:t>Source: Hospital Discharge Data (2019-2023)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7B000F3-0F0F-A1A4-E62D-B12FE7239A5A}"/>
              </a:ext>
            </a:extLst>
          </p:cNvPr>
          <p:cNvSpPr>
            <a:spLocks noGrp="1"/>
          </p:cNvSpPr>
          <p:nvPr>
            <p:ph type="sldNum" sz="quarter" idx="14"/>
          </p:nvPr>
        </p:nvSpPr>
        <p:spPr/>
        <p:txBody>
          <a:bodyPr/>
          <a:lstStyle/>
          <a:p>
            <a:fld id="{11F27F3A-B3E9-41ED-AF8F-A365F10BB65F}" type="slidenum">
              <a:rPr lang="en-US" smtClean="0"/>
              <a:pPr/>
              <a:t>13</a:t>
            </a:fld>
            <a:endParaRPr lang="en-US" dirty="0"/>
          </a:p>
        </p:txBody>
      </p:sp>
      <p:sp>
        <p:nvSpPr>
          <p:cNvPr id="2" name="Text Placeholder 1">
            <a:extLst>
              <a:ext uri="{FF2B5EF4-FFF2-40B4-BE49-F238E27FC236}">
                <a16:creationId xmlns:a16="http://schemas.microsoft.com/office/drawing/2014/main" id="{B80EC97A-6ABF-890C-B8DC-E9A6B36373AE}"/>
              </a:ext>
            </a:extLst>
          </p:cNvPr>
          <p:cNvSpPr>
            <a:spLocks noGrp="1"/>
          </p:cNvSpPr>
          <p:nvPr>
            <p:ph type="body" sz="quarter" idx="10"/>
          </p:nvPr>
        </p:nvSpPr>
        <p:spPr>
          <a:xfrm>
            <a:off x="274320" y="1916206"/>
            <a:ext cx="8563554" cy="653870"/>
          </a:xfrm>
        </p:spPr>
        <p:txBody>
          <a:bodyPr/>
          <a:lstStyle/>
          <a:p>
            <a:pPr marL="0" indent="0">
              <a:buNone/>
            </a:pPr>
            <a:r>
              <a:rPr lang="en-US" sz="2000" b="1" i="0" u="none" strike="noStrike" dirty="0">
                <a:effectLst/>
                <a:latin typeface="Arial" panose="020B0604020202020204" pitchFamily="34" charset="0"/>
              </a:rPr>
              <a:t>Statewide, the rate of injury hospitalizations from </a:t>
            </a:r>
            <a:r>
              <a:rPr lang="en-US" sz="2000" b="1" i="0" u="sng" strike="noStrike" dirty="0">
                <a:effectLst/>
                <a:latin typeface="Arial" panose="020B0604020202020204" pitchFamily="34" charset="0"/>
              </a:rPr>
              <a:t>2019-2023</a:t>
            </a:r>
            <a:r>
              <a:rPr lang="en-US" sz="1600" dirty="0"/>
              <a:t> </a:t>
            </a:r>
            <a:r>
              <a:rPr lang="en-US" sz="2000" b="1" i="0" u="none" strike="noStrike" dirty="0">
                <a:effectLst/>
                <a:latin typeface="Arial" panose="020B0604020202020204" pitchFamily="34" charset="0"/>
              </a:rPr>
              <a:t>was </a:t>
            </a:r>
            <a:r>
              <a:rPr lang="en-US" sz="2000" b="1" i="0" u="sng" strike="noStrike" dirty="0">
                <a:effectLst/>
                <a:latin typeface="Arial" panose="020B0604020202020204" pitchFamily="34" charset="0"/>
              </a:rPr>
              <a:t>107.7</a:t>
            </a:r>
            <a:r>
              <a:rPr lang="en-US" sz="1600" dirty="0"/>
              <a:t> </a:t>
            </a:r>
            <a:r>
              <a:rPr lang="en-US" sz="2000" b="1" i="0" u="none" strike="noStrike" dirty="0">
                <a:effectLst/>
                <a:latin typeface="Arial" panose="020B0604020202020204" pitchFamily="34" charset="0"/>
              </a:rPr>
              <a:t>per 100,000 people.</a:t>
            </a:r>
            <a:r>
              <a:rPr lang="en-US" sz="1600" dirty="0"/>
              <a:t> </a:t>
            </a:r>
          </a:p>
        </p:txBody>
      </p:sp>
      <p:sp>
        <p:nvSpPr>
          <p:cNvPr id="5" name="Title 4">
            <a:extLst>
              <a:ext uri="{FF2B5EF4-FFF2-40B4-BE49-F238E27FC236}">
                <a16:creationId xmlns:a16="http://schemas.microsoft.com/office/drawing/2014/main" id="{AAFF911E-9C04-F0A2-6B7B-B8F07A3D5576}"/>
              </a:ext>
            </a:extLst>
          </p:cNvPr>
          <p:cNvSpPr>
            <a:spLocks noGrp="1"/>
          </p:cNvSpPr>
          <p:nvPr>
            <p:ph type="title"/>
          </p:nvPr>
        </p:nvSpPr>
        <p:spPr>
          <a:xfrm>
            <a:off x="274320" y="1143000"/>
            <a:ext cx="8563554" cy="818926"/>
          </a:xfrm>
        </p:spPr>
        <p:txBody>
          <a:bodyPr/>
          <a:lstStyle/>
          <a:p>
            <a:r>
              <a:rPr lang="en-US" sz="2800" dirty="0"/>
              <a:t>Injury Hospitalization Rates among NC Residents by County, 2019-2023</a:t>
            </a:r>
          </a:p>
        </p:txBody>
      </p:sp>
      <p:pic>
        <p:nvPicPr>
          <p:cNvPr id="7" name="Picture 6">
            <a:extLst>
              <a:ext uri="{FF2B5EF4-FFF2-40B4-BE49-F238E27FC236}">
                <a16:creationId xmlns:a16="http://schemas.microsoft.com/office/drawing/2014/main" id="{041B5017-6E52-0E4F-04AF-B0F4E493F72D}"/>
              </a:ext>
            </a:extLst>
          </p:cNvPr>
          <p:cNvPicPr>
            <a:picLocks noChangeAspect="1"/>
          </p:cNvPicPr>
          <p:nvPr/>
        </p:nvPicPr>
        <p:blipFill>
          <a:blip r:embed="rId3">
            <a:extLst>
              <a:ext uri="{28A0092B-C50C-407E-A947-70E740481C1C}">
                <a14:useLocalDpi xmlns:a14="http://schemas.microsoft.com/office/drawing/2010/main" val="0"/>
              </a:ext>
            </a:extLst>
          </a:blip>
          <a:srcRect t="20105" b="20105"/>
          <a:stretch/>
        </p:blipFill>
        <p:spPr>
          <a:xfrm>
            <a:off x="296084" y="2248998"/>
            <a:ext cx="8213341" cy="3794642"/>
          </a:xfrm>
          <a:prstGeom prst="rect">
            <a:avLst/>
          </a:prstGeom>
        </p:spPr>
      </p:pic>
    </p:spTree>
    <p:extLst>
      <p:ext uri="{BB962C8B-B14F-4D97-AF65-F5344CB8AC3E}">
        <p14:creationId xmlns:p14="http://schemas.microsoft.com/office/powerpoint/2010/main" val="165296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14</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102805" y="1909135"/>
            <a:ext cx="4330650" cy="2478137"/>
          </a:xfrm>
        </p:spPr>
        <p:txBody>
          <a:bodyPr/>
          <a:lstStyle/>
          <a:p>
            <a:r>
              <a:rPr lang="en-US" sz="4000" dirty="0"/>
              <a:t>Injury Emergency Department (ED) Visits</a:t>
            </a:r>
          </a:p>
        </p:txBody>
      </p:sp>
    </p:spTree>
    <p:extLst>
      <p:ext uri="{BB962C8B-B14F-4D97-AF65-F5344CB8AC3E}">
        <p14:creationId xmlns:p14="http://schemas.microsoft.com/office/powerpoint/2010/main" val="286911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E00D1-8F89-1965-3BEA-88B6E296559F}"/>
            </a:ext>
          </a:extLst>
        </p:cNvPr>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14EED010-462E-464F-936F-3A77F0D9C1B6}"/>
              </a:ext>
            </a:extLst>
          </p:cNvPr>
          <p:cNvGraphicFramePr>
            <a:graphicFrameLocks/>
          </p:cNvGraphicFramePr>
          <p:nvPr>
            <p:extLst>
              <p:ext uri="{D42A27DB-BD31-4B8C-83A1-F6EECF244321}">
                <p14:modId xmlns:p14="http://schemas.microsoft.com/office/powerpoint/2010/main" val="235153295"/>
              </p:ext>
            </p:extLst>
          </p:nvPr>
        </p:nvGraphicFramePr>
        <p:xfrm>
          <a:off x="365760" y="2225760"/>
          <a:ext cx="8269742" cy="378008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20FE8D25-4B85-9E5E-9F1F-3691F0871DAF}"/>
              </a:ext>
            </a:extLst>
          </p:cNvPr>
          <p:cNvSpPr>
            <a:spLocks noGrp="1"/>
          </p:cNvSpPr>
          <p:nvPr>
            <p:ph type="body" sz="quarter" idx="11"/>
          </p:nvPr>
        </p:nvSpPr>
        <p:spPr>
          <a:xfrm>
            <a:off x="274320" y="6075316"/>
            <a:ext cx="8073990" cy="528471"/>
          </a:xfrm>
        </p:spPr>
        <p:txBody>
          <a:bodyPr/>
          <a:lstStyle/>
          <a:p>
            <a:r>
              <a:rPr lang="en-US" sz="900" i="0" dirty="0"/>
              <a:t>Data limited to NC residents, 2019-2023</a:t>
            </a:r>
          </a:p>
          <a:p>
            <a:r>
              <a:rPr lang="en-US" sz="900" i="0" dirty="0"/>
              <a:t>Source: NC DETECT, 2019-2023</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03FA5D21-CCB2-EAE2-D0F0-D4BD5498199D}"/>
              </a:ext>
            </a:extLst>
          </p:cNvPr>
          <p:cNvSpPr>
            <a:spLocks noGrp="1"/>
          </p:cNvSpPr>
          <p:nvPr>
            <p:ph type="sldNum" sz="quarter" idx="14"/>
          </p:nvPr>
        </p:nvSpPr>
        <p:spPr/>
        <p:txBody>
          <a:bodyPr/>
          <a:lstStyle/>
          <a:p>
            <a:fld id="{11F27F3A-B3E9-41ED-AF8F-A365F10BB65F}" type="slidenum">
              <a:rPr lang="en-US" smtClean="0"/>
              <a:pPr/>
              <a:t>15</a:t>
            </a:fld>
            <a:endParaRPr lang="en-US" dirty="0"/>
          </a:p>
        </p:txBody>
      </p:sp>
      <p:sp>
        <p:nvSpPr>
          <p:cNvPr id="16" name="Title 1">
            <a:extLst>
              <a:ext uri="{FF2B5EF4-FFF2-40B4-BE49-F238E27FC236}">
                <a16:creationId xmlns:a16="http://schemas.microsoft.com/office/drawing/2014/main" id="{425AD208-61A7-2D94-2ABC-C148085C2D3D}"/>
              </a:ext>
            </a:extLst>
          </p:cNvPr>
          <p:cNvSpPr>
            <a:spLocks noGrp="1"/>
          </p:cNvSpPr>
          <p:nvPr>
            <p:ph type="title"/>
          </p:nvPr>
        </p:nvSpPr>
        <p:spPr>
          <a:xfrm>
            <a:off x="274320" y="1143000"/>
            <a:ext cx="8563554" cy="1077208"/>
          </a:xfrm>
        </p:spPr>
        <p:txBody>
          <a:bodyPr/>
          <a:lstStyle/>
          <a:p>
            <a:r>
              <a:rPr lang="en-US" sz="3200" dirty="0"/>
              <a:t>Injury-related ED visits remain high, but increased </a:t>
            </a:r>
            <a:r>
              <a:rPr lang="en-US" sz="3600" u="sng" dirty="0">
                <a:solidFill>
                  <a:srgbClr val="2CA25F"/>
                </a:solidFill>
              </a:rPr>
              <a:t>2%</a:t>
            </a:r>
            <a:r>
              <a:rPr lang="en-US" sz="3200" dirty="0"/>
              <a:t> over the last five years</a:t>
            </a:r>
          </a:p>
        </p:txBody>
      </p:sp>
      <p:sp>
        <p:nvSpPr>
          <p:cNvPr id="17" name="Arrow: Up 16">
            <a:extLst>
              <a:ext uri="{FF2B5EF4-FFF2-40B4-BE49-F238E27FC236}">
                <a16:creationId xmlns:a16="http://schemas.microsoft.com/office/drawing/2014/main" id="{1C500EC3-E0C9-DBF0-F1E4-7E72246B2101}"/>
              </a:ext>
            </a:extLst>
          </p:cNvPr>
          <p:cNvSpPr/>
          <p:nvPr/>
        </p:nvSpPr>
        <p:spPr>
          <a:xfrm>
            <a:off x="7085306" y="4025875"/>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9E31C3A0-63DE-1F7A-0DA7-02C0CDAAFDD7}"/>
              </a:ext>
            </a:extLst>
          </p:cNvPr>
          <p:cNvGraphicFramePr>
            <a:graphicFrameLocks noGrp="1"/>
          </p:cNvGraphicFramePr>
          <p:nvPr>
            <p:extLst>
              <p:ext uri="{D42A27DB-BD31-4B8C-83A1-F6EECF244321}">
                <p14:modId xmlns:p14="http://schemas.microsoft.com/office/powerpoint/2010/main" val="1936370727"/>
              </p:ext>
            </p:extLst>
          </p:nvPr>
        </p:nvGraphicFramePr>
        <p:xfrm>
          <a:off x="7033276" y="4118156"/>
          <a:ext cx="1244600" cy="916305"/>
        </p:xfrm>
        <a:graphic>
          <a:graphicData uri="http://schemas.openxmlformats.org/drawingml/2006/table">
            <a:tbl>
              <a:tblPr/>
              <a:tblGrid>
                <a:gridCol w="1244600">
                  <a:extLst>
                    <a:ext uri="{9D8B030D-6E8A-4147-A177-3AD203B41FA5}">
                      <a16:colId xmlns:a16="http://schemas.microsoft.com/office/drawing/2014/main" val="1447744410"/>
                    </a:ext>
                  </a:extLst>
                </a:gridCol>
              </a:tblGrid>
              <a:tr h="571500">
                <a:tc>
                  <a:txBody>
                    <a:bodyPr/>
                    <a:lstStyle/>
                    <a:p>
                      <a:pPr algn="ctr" fontAlgn="ctr"/>
                      <a:r>
                        <a:rPr lang="en-US" sz="3600" b="1" i="0" u="none" strike="noStrike" dirty="0">
                          <a:solidFill>
                            <a:srgbClr val="2CA25F"/>
                          </a:solidFill>
                          <a:effectLst/>
                          <a:latin typeface="Arial" panose="020B0604020202020204" pitchFamily="34" charset="0"/>
                        </a:rPr>
                        <a:t>2%</a:t>
                      </a:r>
                    </a:p>
                  </a:txBody>
                  <a:tcPr marL="9525" marR="9525" marT="9525" marB="0" anchor="ctr">
                    <a:lnL>
                      <a:noFill/>
                    </a:lnL>
                    <a:lnR>
                      <a:noFill/>
                    </a:lnR>
                    <a:lnT>
                      <a:noFill/>
                    </a:lnT>
                    <a:lnB>
                      <a:noFill/>
                    </a:lnB>
                    <a:noFill/>
                  </a:tcPr>
                </a:tc>
                <a:extLst>
                  <a:ext uri="{0D108BD9-81ED-4DB2-BD59-A6C34878D82A}">
                    <a16:rowId xmlns:a16="http://schemas.microsoft.com/office/drawing/2014/main" val="3573060984"/>
                  </a:ext>
                </a:extLst>
              </a:tr>
              <a:tr h="228600">
                <a:tc>
                  <a:txBody>
                    <a:bodyPr/>
                    <a:lstStyle/>
                    <a:p>
                      <a:pPr algn="ctr" fontAlgn="ctr"/>
                      <a:r>
                        <a:rPr lang="en-US" sz="2200" b="1" i="0" u="none" strike="noStrike" dirty="0">
                          <a:solidFill>
                            <a:srgbClr val="2CA25F"/>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2533749830"/>
                  </a:ext>
                </a:extLst>
              </a:tr>
            </a:tbl>
          </a:graphicData>
        </a:graphic>
      </p:graphicFrame>
    </p:spTree>
    <p:extLst>
      <p:ext uri="{BB962C8B-B14F-4D97-AF65-F5344CB8AC3E}">
        <p14:creationId xmlns:p14="http://schemas.microsoft.com/office/powerpoint/2010/main" val="94740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67C8A9-65A8-14E0-E822-EECFBB61446F}"/>
              </a:ext>
            </a:extLst>
          </p:cNvPr>
          <p:cNvSpPr>
            <a:spLocks noGrp="1"/>
          </p:cNvSpPr>
          <p:nvPr>
            <p:ph type="body" sz="quarter" idx="11"/>
          </p:nvPr>
        </p:nvSpPr>
        <p:spPr>
          <a:xfrm>
            <a:off x="274101" y="6066262"/>
            <a:ext cx="8073990" cy="537525"/>
          </a:xfrm>
        </p:spPr>
        <p:txBody>
          <a:bodyPr/>
          <a:lstStyle/>
          <a:p>
            <a:r>
              <a:rPr lang="en-US" sz="900" i="0" dirty="0"/>
              <a:t>Data limited to NC residents, 2023</a:t>
            </a:r>
          </a:p>
          <a:p>
            <a:r>
              <a:rPr lang="en-US" sz="900" i="0" dirty="0"/>
              <a:t>Source: NC DETECT, 2023</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8386487-0F59-E8C9-CC3A-760C454EC0E8}"/>
              </a:ext>
            </a:extLst>
          </p:cNvPr>
          <p:cNvSpPr>
            <a:spLocks noGrp="1"/>
          </p:cNvSpPr>
          <p:nvPr>
            <p:ph type="sldNum" sz="quarter" idx="14"/>
          </p:nvPr>
        </p:nvSpPr>
        <p:spPr/>
        <p:txBody>
          <a:bodyPr/>
          <a:lstStyle/>
          <a:p>
            <a:fld id="{11F27F3A-B3E9-41ED-AF8F-A365F10BB65F}" type="slidenum">
              <a:rPr lang="en-US" smtClean="0"/>
              <a:pPr/>
              <a:t>16</a:t>
            </a:fld>
            <a:endParaRPr lang="en-US" dirty="0"/>
          </a:p>
        </p:txBody>
      </p:sp>
      <p:sp>
        <p:nvSpPr>
          <p:cNvPr id="13" name="Text Placeholder 1">
            <a:extLst>
              <a:ext uri="{FF2B5EF4-FFF2-40B4-BE49-F238E27FC236}">
                <a16:creationId xmlns:a16="http://schemas.microsoft.com/office/drawing/2014/main" id="{03E5987E-0372-15A3-A852-17C4C314C23D}"/>
              </a:ext>
            </a:extLst>
          </p:cNvPr>
          <p:cNvSpPr>
            <a:spLocks noGrp="1"/>
          </p:cNvSpPr>
          <p:nvPr>
            <p:ph type="body" sz="quarter" idx="10"/>
          </p:nvPr>
        </p:nvSpPr>
        <p:spPr>
          <a:xfrm>
            <a:off x="274320" y="1920240"/>
            <a:ext cx="8389363" cy="330200"/>
          </a:xfrm>
        </p:spPr>
        <p:txBody>
          <a:bodyPr/>
          <a:lstStyle/>
          <a:p>
            <a:pPr marL="0" indent="0">
              <a:buNone/>
            </a:pPr>
            <a:r>
              <a:rPr lang="en-US" sz="1800" dirty="0"/>
              <a:t>The leading cause of injury ED visits in 2023 was </a:t>
            </a:r>
            <a:r>
              <a:rPr lang="en-US" sz="1800" u="sng" dirty="0"/>
              <a:t>unintentional falls</a:t>
            </a:r>
            <a:r>
              <a:rPr lang="en-US" sz="1800" dirty="0"/>
              <a:t>.</a:t>
            </a:r>
          </a:p>
        </p:txBody>
      </p:sp>
      <p:sp>
        <p:nvSpPr>
          <p:cNvPr id="14" name="Title 4">
            <a:extLst>
              <a:ext uri="{FF2B5EF4-FFF2-40B4-BE49-F238E27FC236}">
                <a16:creationId xmlns:a16="http://schemas.microsoft.com/office/drawing/2014/main" id="{BA57AB70-34FA-D077-FA80-879F59E37FCD}"/>
              </a:ext>
            </a:extLst>
          </p:cNvPr>
          <p:cNvSpPr>
            <a:spLocks noGrp="1"/>
          </p:cNvSpPr>
          <p:nvPr>
            <p:ph type="title"/>
          </p:nvPr>
        </p:nvSpPr>
        <p:spPr>
          <a:xfrm>
            <a:off x="274320" y="1143000"/>
            <a:ext cx="8563554" cy="818926"/>
          </a:xfrm>
        </p:spPr>
        <p:txBody>
          <a:bodyPr/>
          <a:lstStyle/>
          <a:p>
            <a:r>
              <a:rPr lang="en-US" sz="2800" dirty="0"/>
              <a:t>Leading causes of injury ED Visits among NC Residents, 2023</a:t>
            </a:r>
          </a:p>
        </p:txBody>
      </p:sp>
      <p:graphicFrame>
        <p:nvGraphicFramePr>
          <p:cNvPr id="6" name="Chart 5">
            <a:extLst>
              <a:ext uri="{FF2B5EF4-FFF2-40B4-BE49-F238E27FC236}">
                <a16:creationId xmlns:a16="http://schemas.microsoft.com/office/drawing/2014/main" id="{FE04C367-8AA4-4FEB-836D-CE8133657848}"/>
              </a:ext>
            </a:extLst>
          </p:cNvPr>
          <p:cNvGraphicFramePr>
            <a:graphicFrameLocks/>
          </p:cNvGraphicFramePr>
          <p:nvPr>
            <p:extLst>
              <p:ext uri="{D42A27DB-BD31-4B8C-83A1-F6EECF244321}">
                <p14:modId xmlns:p14="http://schemas.microsoft.com/office/powerpoint/2010/main" val="1364996867"/>
              </p:ext>
            </p:extLst>
          </p:nvPr>
        </p:nvGraphicFramePr>
        <p:xfrm>
          <a:off x="274101" y="2226041"/>
          <a:ext cx="8655214" cy="38402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a:extLst>
              <a:ext uri="{FF2B5EF4-FFF2-40B4-BE49-F238E27FC236}">
                <a16:creationId xmlns:a16="http://schemas.microsoft.com/office/drawing/2014/main" id="{CF17D920-BBF8-75E8-1269-BAC331B06E8D}"/>
              </a:ext>
            </a:extLst>
          </p:cNvPr>
          <p:cNvGraphicFramePr>
            <a:graphicFrameLocks noGrp="1"/>
          </p:cNvGraphicFramePr>
          <p:nvPr>
            <p:extLst>
              <p:ext uri="{D42A27DB-BD31-4B8C-83A1-F6EECF244321}">
                <p14:modId xmlns:p14="http://schemas.microsoft.com/office/powerpoint/2010/main" val="3939179201"/>
              </p:ext>
            </p:extLst>
          </p:nvPr>
        </p:nvGraphicFramePr>
        <p:xfrm>
          <a:off x="5586016" y="4068075"/>
          <a:ext cx="3187700" cy="487325"/>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7325">
                <a:tc>
                  <a:txBody>
                    <a:bodyPr/>
                    <a:lstStyle/>
                    <a:p>
                      <a:pPr algn="ctr" fontAlgn="ctr"/>
                      <a:r>
                        <a:rPr lang="en-US" sz="2000" b="1" u="none" strike="noStrike" dirty="0">
                          <a:effectLst/>
                        </a:rPr>
                        <a:t>Total ED Visits = 939,765</a:t>
                      </a:r>
                      <a:endParaRPr lang="en-US" sz="200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8" name="Rectangle 7">
            <a:extLst>
              <a:ext uri="{FF2B5EF4-FFF2-40B4-BE49-F238E27FC236}">
                <a16:creationId xmlns:a16="http://schemas.microsoft.com/office/drawing/2014/main" id="{6E563BF2-09DB-8BA8-B728-B27F7146A931}"/>
              </a:ext>
            </a:extLst>
          </p:cNvPr>
          <p:cNvSpPr/>
          <p:nvPr/>
        </p:nvSpPr>
        <p:spPr>
          <a:xfrm>
            <a:off x="5586016" y="4059744"/>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50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A823DF0-92DE-DDCB-FC50-6C722A0A18CC}"/>
              </a:ext>
            </a:extLst>
          </p:cNvPr>
          <p:cNvSpPr>
            <a:spLocks noGrp="1"/>
          </p:cNvSpPr>
          <p:nvPr>
            <p:ph type="body" sz="quarter" idx="11"/>
          </p:nvPr>
        </p:nvSpPr>
        <p:spPr>
          <a:xfrm>
            <a:off x="274101" y="6110868"/>
            <a:ext cx="8073990" cy="492920"/>
          </a:xfrm>
        </p:spPr>
        <p:txBody>
          <a:bodyPr/>
          <a:lstStyle/>
          <a:p>
            <a:r>
              <a:rPr lang="en-US" sz="900" i="0" dirty="0"/>
              <a:t>Data limited to NC residents, 2019 &amp; 2023</a:t>
            </a:r>
          </a:p>
          <a:p>
            <a:r>
              <a:rPr lang="en-US" sz="900" i="0" dirty="0"/>
              <a:t>Source: NC DETECT, 2019 &amp; 2023</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88168C8E-D93A-CCB8-BFB0-E1D43C52CCF0}"/>
              </a:ext>
            </a:extLst>
          </p:cNvPr>
          <p:cNvSpPr>
            <a:spLocks noGrp="1"/>
          </p:cNvSpPr>
          <p:nvPr>
            <p:ph type="sldNum" sz="quarter" idx="14"/>
          </p:nvPr>
        </p:nvSpPr>
        <p:spPr/>
        <p:txBody>
          <a:bodyPr/>
          <a:lstStyle/>
          <a:p>
            <a:fld id="{11F27F3A-B3E9-41ED-AF8F-A365F10BB65F}" type="slidenum">
              <a:rPr lang="en-US" smtClean="0"/>
              <a:pPr/>
              <a:t>17</a:t>
            </a:fld>
            <a:endParaRPr lang="en-US" dirty="0"/>
          </a:p>
        </p:txBody>
      </p:sp>
      <p:sp>
        <p:nvSpPr>
          <p:cNvPr id="2" name="Text Placeholder 1">
            <a:extLst>
              <a:ext uri="{FF2B5EF4-FFF2-40B4-BE49-F238E27FC236}">
                <a16:creationId xmlns:a16="http://schemas.microsoft.com/office/drawing/2014/main" id="{F6AA1021-7F97-653F-2B04-2BA72D1056F3}"/>
              </a:ext>
            </a:extLst>
          </p:cNvPr>
          <p:cNvSpPr>
            <a:spLocks noGrp="1"/>
          </p:cNvSpPr>
          <p:nvPr>
            <p:ph type="body" sz="quarter" idx="10"/>
          </p:nvPr>
        </p:nvSpPr>
        <p:spPr>
          <a:xfrm>
            <a:off x="274320" y="1895841"/>
            <a:ext cx="8389363" cy="330200"/>
          </a:xfrm>
        </p:spPr>
        <p:txBody>
          <a:bodyPr/>
          <a:lstStyle/>
          <a:p>
            <a:pPr marL="0" indent="0">
              <a:buNone/>
            </a:pPr>
            <a:r>
              <a:rPr lang="en-US" sz="1800" u="sng" dirty="0"/>
              <a:t>Unintentional poisoning</a:t>
            </a:r>
            <a:r>
              <a:rPr lang="en-US" sz="1800" dirty="0"/>
              <a:t> had the largest five-year increase.</a:t>
            </a:r>
          </a:p>
        </p:txBody>
      </p:sp>
      <p:sp>
        <p:nvSpPr>
          <p:cNvPr id="5" name="Title 4">
            <a:extLst>
              <a:ext uri="{FF2B5EF4-FFF2-40B4-BE49-F238E27FC236}">
                <a16:creationId xmlns:a16="http://schemas.microsoft.com/office/drawing/2014/main" id="{5C044F85-BFEE-5F9E-401D-AA92F08EAD4B}"/>
              </a:ext>
            </a:extLst>
          </p:cNvPr>
          <p:cNvSpPr>
            <a:spLocks noGrp="1"/>
          </p:cNvSpPr>
          <p:nvPr>
            <p:ph type="title"/>
          </p:nvPr>
        </p:nvSpPr>
        <p:spPr>
          <a:xfrm>
            <a:off x="274320" y="1143000"/>
            <a:ext cx="8563554" cy="818926"/>
          </a:xfrm>
        </p:spPr>
        <p:txBody>
          <a:bodyPr/>
          <a:lstStyle/>
          <a:p>
            <a:r>
              <a:rPr lang="en-US" sz="2800" dirty="0"/>
              <a:t>Percent change in leading causes of injury ED visits among NC residents, 2019-2023</a:t>
            </a:r>
          </a:p>
        </p:txBody>
      </p:sp>
      <p:graphicFrame>
        <p:nvGraphicFramePr>
          <p:cNvPr id="7" name="Chart 6">
            <a:extLst>
              <a:ext uri="{FF2B5EF4-FFF2-40B4-BE49-F238E27FC236}">
                <a16:creationId xmlns:a16="http://schemas.microsoft.com/office/drawing/2014/main" id="{CD4A8025-020A-4804-9EC9-65575F71C136}"/>
              </a:ext>
            </a:extLst>
          </p:cNvPr>
          <p:cNvGraphicFramePr>
            <a:graphicFrameLocks/>
          </p:cNvGraphicFramePr>
          <p:nvPr>
            <p:extLst>
              <p:ext uri="{D42A27DB-BD31-4B8C-83A1-F6EECF244321}">
                <p14:modId xmlns:p14="http://schemas.microsoft.com/office/powerpoint/2010/main" val="1530049132"/>
              </p:ext>
            </p:extLst>
          </p:nvPr>
        </p:nvGraphicFramePr>
        <p:xfrm>
          <a:off x="306345" y="2302043"/>
          <a:ext cx="8563554" cy="380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412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7C52D8-AB30-F7FA-8DAA-8DE9C85B4145}"/>
              </a:ext>
            </a:extLst>
          </p:cNvPr>
          <p:cNvSpPr>
            <a:spLocks noGrp="1"/>
          </p:cNvSpPr>
          <p:nvPr>
            <p:ph type="body" sz="quarter" idx="11"/>
          </p:nvPr>
        </p:nvSpPr>
        <p:spPr>
          <a:xfrm>
            <a:off x="274320" y="5955952"/>
            <a:ext cx="8073990" cy="646331"/>
          </a:xfrm>
        </p:spPr>
        <p:txBody>
          <a:bodyPr/>
          <a:lstStyle/>
          <a:p>
            <a:r>
              <a:rPr lang="en-US" sz="900" i="0" dirty="0"/>
              <a:t>Data limited to NC residents, 2019-2023</a:t>
            </a:r>
          </a:p>
          <a:p>
            <a:r>
              <a:rPr lang="en-US" sz="900" i="0" dirty="0"/>
              <a:t>For more information on these data, see the Injury Surveillance Technical Notes: https://www.injuryfreenc.ncdhhs.gov/DataSurveillance/Technical-Notes.pdf</a:t>
            </a:r>
          </a:p>
          <a:p>
            <a:r>
              <a:rPr lang="en-US" sz="900" i="0" dirty="0"/>
              <a:t>Source: NC DETECT, 2019-2023</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80AB2A5-FA97-E31A-9C22-C0282167F36E}"/>
              </a:ext>
            </a:extLst>
          </p:cNvPr>
          <p:cNvSpPr>
            <a:spLocks noGrp="1"/>
          </p:cNvSpPr>
          <p:nvPr>
            <p:ph type="sldNum" sz="quarter" idx="14"/>
          </p:nvPr>
        </p:nvSpPr>
        <p:spPr/>
        <p:txBody>
          <a:bodyPr/>
          <a:lstStyle/>
          <a:p>
            <a:fld id="{11F27F3A-B3E9-41ED-AF8F-A365F10BB65F}" type="slidenum">
              <a:rPr lang="en-US" smtClean="0"/>
              <a:pPr/>
              <a:t>18</a:t>
            </a:fld>
            <a:endParaRPr lang="en-US" dirty="0"/>
          </a:p>
        </p:txBody>
      </p:sp>
      <p:sp>
        <p:nvSpPr>
          <p:cNvPr id="2" name="Text Placeholder 1">
            <a:extLst>
              <a:ext uri="{FF2B5EF4-FFF2-40B4-BE49-F238E27FC236}">
                <a16:creationId xmlns:a16="http://schemas.microsoft.com/office/drawing/2014/main" id="{7D1DB23A-3DC2-0406-B141-13EC2DFAE5EE}"/>
              </a:ext>
            </a:extLst>
          </p:cNvPr>
          <p:cNvSpPr>
            <a:spLocks noGrp="1"/>
          </p:cNvSpPr>
          <p:nvPr>
            <p:ph type="body" sz="quarter" idx="10"/>
          </p:nvPr>
        </p:nvSpPr>
        <p:spPr>
          <a:xfrm>
            <a:off x="274320" y="1916206"/>
            <a:ext cx="8563554" cy="653870"/>
          </a:xfrm>
        </p:spPr>
        <p:txBody>
          <a:bodyPr/>
          <a:lstStyle/>
          <a:p>
            <a:pPr marL="0" indent="0">
              <a:buNone/>
            </a:pPr>
            <a:r>
              <a:rPr lang="en-US" sz="2000" b="1" i="0" u="none" strike="noStrike" dirty="0">
                <a:effectLst/>
                <a:latin typeface="Arial" panose="020B0604020202020204" pitchFamily="34" charset="0"/>
              </a:rPr>
              <a:t>Statewide, the rate of injury Ed visits from </a:t>
            </a:r>
            <a:r>
              <a:rPr lang="en-US" sz="2000" b="1" i="0" u="sng" strike="noStrike" dirty="0">
                <a:effectLst/>
                <a:latin typeface="Arial" panose="020B0604020202020204" pitchFamily="34" charset="0"/>
              </a:rPr>
              <a:t>2019-2023</a:t>
            </a:r>
            <a:r>
              <a:rPr lang="en-US" sz="1600" dirty="0"/>
              <a:t> </a:t>
            </a:r>
            <a:r>
              <a:rPr lang="en-US" sz="2000" b="1" i="0" u="none" strike="noStrike" dirty="0">
                <a:effectLst/>
                <a:latin typeface="Arial" panose="020B0604020202020204" pitchFamily="34" charset="0"/>
              </a:rPr>
              <a:t>was </a:t>
            </a:r>
            <a:r>
              <a:rPr lang="en-US" sz="2000" b="1" i="0" u="sng" strike="noStrike" dirty="0">
                <a:effectLst/>
                <a:latin typeface="Arial" panose="020B0604020202020204" pitchFamily="34" charset="0"/>
              </a:rPr>
              <a:t>1,916.7</a:t>
            </a:r>
            <a:r>
              <a:rPr lang="en-US" sz="2000" b="1" i="0" strike="noStrike" dirty="0">
                <a:effectLst/>
                <a:latin typeface="Arial" panose="020B0604020202020204" pitchFamily="34" charset="0"/>
              </a:rPr>
              <a:t> per</a:t>
            </a:r>
            <a:r>
              <a:rPr lang="en-US" sz="2000" b="1" i="0" u="none" strike="noStrike" dirty="0">
                <a:effectLst/>
                <a:latin typeface="Arial" panose="020B0604020202020204" pitchFamily="34" charset="0"/>
              </a:rPr>
              <a:t> 100,000 people.</a:t>
            </a:r>
            <a:r>
              <a:rPr lang="en-US" sz="1600" dirty="0"/>
              <a:t> </a:t>
            </a:r>
          </a:p>
        </p:txBody>
      </p:sp>
      <p:sp>
        <p:nvSpPr>
          <p:cNvPr id="5" name="Title 4">
            <a:extLst>
              <a:ext uri="{FF2B5EF4-FFF2-40B4-BE49-F238E27FC236}">
                <a16:creationId xmlns:a16="http://schemas.microsoft.com/office/drawing/2014/main" id="{1A15A0B9-2764-7E5B-8D92-8C40FEA65A55}"/>
              </a:ext>
            </a:extLst>
          </p:cNvPr>
          <p:cNvSpPr>
            <a:spLocks noGrp="1"/>
          </p:cNvSpPr>
          <p:nvPr>
            <p:ph type="title"/>
          </p:nvPr>
        </p:nvSpPr>
        <p:spPr>
          <a:xfrm>
            <a:off x="274320" y="1143000"/>
            <a:ext cx="8563554" cy="818926"/>
          </a:xfrm>
        </p:spPr>
        <p:txBody>
          <a:bodyPr/>
          <a:lstStyle/>
          <a:p>
            <a:r>
              <a:rPr lang="en-US" sz="2800" dirty="0"/>
              <a:t>Injury ED Visit Rates among NC Residents by County, 2019-2023</a:t>
            </a:r>
          </a:p>
        </p:txBody>
      </p:sp>
      <p:pic>
        <p:nvPicPr>
          <p:cNvPr id="7" name="Picture 6">
            <a:extLst>
              <a:ext uri="{FF2B5EF4-FFF2-40B4-BE49-F238E27FC236}">
                <a16:creationId xmlns:a16="http://schemas.microsoft.com/office/drawing/2014/main" id="{86F1FBC5-BE1C-A84F-7101-CD4588A8DB25}"/>
              </a:ext>
            </a:extLst>
          </p:cNvPr>
          <p:cNvPicPr>
            <a:picLocks noChangeAspect="1"/>
          </p:cNvPicPr>
          <p:nvPr/>
        </p:nvPicPr>
        <p:blipFill>
          <a:blip r:embed="rId3">
            <a:extLst>
              <a:ext uri="{28A0092B-C50C-407E-A947-70E740481C1C}">
                <a14:useLocalDpi xmlns:a14="http://schemas.microsoft.com/office/drawing/2010/main" val="0"/>
              </a:ext>
            </a:extLst>
          </a:blip>
          <a:srcRect t="20222" b="20222"/>
          <a:stretch/>
        </p:blipFill>
        <p:spPr>
          <a:xfrm>
            <a:off x="543157" y="2241755"/>
            <a:ext cx="8057685" cy="3708163"/>
          </a:xfrm>
          <a:prstGeom prst="rect">
            <a:avLst/>
          </a:prstGeom>
        </p:spPr>
      </p:pic>
    </p:spTree>
    <p:extLst>
      <p:ext uri="{BB962C8B-B14F-4D97-AF65-F5344CB8AC3E}">
        <p14:creationId xmlns:p14="http://schemas.microsoft.com/office/powerpoint/2010/main" val="915652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B26966-D323-43F1-F856-5C475471075C}"/>
              </a:ext>
            </a:extLst>
          </p:cNvPr>
          <p:cNvSpPr>
            <a:spLocks noGrp="1"/>
          </p:cNvSpPr>
          <p:nvPr>
            <p:ph type="sldNum" sz="quarter" idx="14"/>
          </p:nvPr>
        </p:nvSpPr>
        <p:spPr/>
        <p:txBody>
          <a:bodyPr/>
          <a:lstStyle/>
          <a:p>
            <a:fld id="{11F27F3A-B3E9-41ED-AF8F-A365F10BB65F}" type="slidenum">
              <a:rPr lang="en-US" smtClean="0"/>
              <a:pPr/>
              <a:t>19</a:t>
            </a:fld>
            <a:endParaRPr lang="en-US" dirty="0"/>
          </a:p>
        </p:txBody>
      </p:sp>
      <p:sp>
        <p:nvSpPr>
          <p:cNvPr id="6" name="Title 1">
            <a:extLst>
              <a:ext uri="{FF2B5EF4-FFF2-40B4-BE49-F238E27FC236}">
                <a16:creationId xmlns:a16="http://schemas.microsoft.com/office/drawing/2014/main" id="{EABEF3E3-D031-6194-E037-D64848C981EA}"/>
              </a:ext>
            </a:extLst>
          </p:cNvPr>
          <p:cNvSpPr>
            <a:spLocks noGrp="1"/>
          </p:cNvSpPr>
          <p:nvPr>
            <p:ph type="title"/>
          </p:nvPr>
        </p:nvSpPr>
        <p:spPr>
          <a:xfrm>
            <a:off x="274320" y="114300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FBA5394F-4127-ABC5-CDDE-2529BEEC07C1}"/>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F5B8A33A-79B3-A5B3-737D-4E9463A68A87}"/>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hlinkClick r:id="rId3"/>
              </a:rPr>
              <a:t>IVPB Data Request Policy</a:t>
            </a: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hlinkClick r:id="rId4"/>
              </a:rPr>
              <a:t>IVPB Data Support Bookings</a:t>
            </a:r>
            <a:endParaRPr lang="en-US" b="1" dirty="0"/>
          </a:p>
        </p:txBody>
      </p:sp>
      <p:pic>
        <p:nvPicPr>
          <p:cNvPr id="9" name="Picture 8">
            <a:extLst>
              <a:ext uri="{FF2B5EF4-FFF2-40B4-BE49-F238E27FC236}">
                <a16:creationId xmlns:a16="http://schemas.microsoft.com/office/drawing/2014/main" id="{2E7B44ED-0C39-7C5B-FDC7-5DA3182DD751}"/>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913B435B-31CC-408C-4614-B29C80194571}"/>
              </a:ext>
            </a:extLst>
          </p:cNvPr>
          <p:cNvSpPr txBox="1"/>
          <p:nvPr/>
        </p:nvSpPr>
        <p:spPr>
          <a:xfrm>
            <a:off x="27432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36209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84E94F-D2EE-6517-D76F-572BBD8A6276}"/>
              </a:ext>
            </a:extLst>
          </p:cNvPr>
          <p:cNvSpPr>
            <a:spLocks noGrp="1"/>
          </p:cNvSpPr>
          <p:nvPr>
            <p:ph type="sldNum" sz="quarter" idx="14"/>
          </p:nvPr>
        </p:nvSpPr>
        <p:spPr/>
        <p:txBody>
          <a:bodyPr/>
          <a:lstStyle/>
          <a:p>
            <a:fld id="{11F27F3A-B3E9-41ED-AF8F-A365F10BB65F}" type="slidenum">
              <a:rPr lang="en-US" smtClean="0"/>
              <a:pPr/>
              <a:t>2</a:t>
            </a:fld>
            <a:endParaRPr lang="en-US" dirty="0"/>
          </a:p>
        </p:txBody>
      </p:sp>
      <p:sp>
        <p:nvSpPr>
          <p:cNvPr id="6" name="Title 1">
            <a:extLst>
              <a:ext uri="{FF2B5EF4-FFF2-40B4-BE49-F238E27FC236}">
                <a16:creationId xmlns:a16="http://schemas.microsoft.com/office/drawing/2014/main" id="{C9C6EEE6-0BCC-683A-D276-BAD92C127F7B}"/>
              </a:ext>
            </a:extLst>
          </p:cNvPr>
          <p:cNvSpPr>
            <a:spLocks noGrp="1"/>
          </p:cNvSpPr>
          <p:nvPr>
            <p:ph type="title"/>
          </p:nvPr>
        </p:nvSpPr>
        <p:spPr>
          <a:xfrm>
            <a:off x="274320" y="1143000"/>
            <a:ext cx="8563554" cy="548640"/>
          </a:xfrm>
        </p:spPr>
        <p:txBody>
          <a:bodyPr/>
          <a:lstStyle/>
          <a:p>
            <a:r>
              <a:rPr lang="en-US" sz="3200" dirty="0"/>
              <a:t>Leading Causes of Injury Technical Notes </a:t>
            </a:r>
          </a:p>
        </p:txBody>
      </p:sp>
      <p:sp>
        <p:nvSpPr>
          <p:cNvPr id="7" name="Text Placeholder 5">
            <a:extLst>
              <a:ext uri="{FF2B5EF4-FFF2-40B4-BE49-F238E27FC236}">
                <a16:creationId xmlns:a16="http://schemas.microsoft.com/office/drawing/2014/main" id="{668216C1-D59C-5B1E-50CE-4EE83248F1CA}"/>
              </a:ext>
            </a:extLst>
          </p:cNvPr>
          <p:cNvSpPr>
            <a:spLocks noGrp="1"/>
          </p:cNvSpPr>
          <p:nvPr>
            <p:ph type="body" sz="quarter" idx="10"/>
          </p:nvPr>
        </p:nvSpPr>
        <p:spPr>
          <a:xfrm>
            <a:off x="274320" y="1920240"/>
            <a:ext cx="8563554" cy="4006584"/>
          </a:xfrm>
        </p:spPr>
        <p:txBody>
          <a:bodyPr/>
          <a:lstStyle/>
          <a:p>
            <a:pPr marL="0" indent="0">
              <a:buNone/>
            </a:pPr>
            <a:r>
              <a:rPr lang="en-US" b="0" dirty="0"/>
              <a:t>Surveillance methods have been updated to identify any mention of an injury in our morbidity data sources. Individual records with multiple injuries listed will be included in the total for each of those injuries but counted only once for the overall total injury count. Previously, only the first listed injury was counted, which has increased in number of specific injuries identified. </a:t>
            </a:r>
          </a:p>
          <a:p>
            <a:pPr marL="0" indent="0">
              <a:buNone/>
            </a:pPr>
            <a:r>
              <a:rPr lang="en-US" b="0" dirty="0"/>
              <a:t>For questions or for more information, see the technical notes document available at:</a:t>
            </a:r>
          </a:p>
          <a:p>
            <a:pPr marL="0" indent="0">
              <a:buNone/>
            </a:pPr>
            <a:r>
              <a:rPr lang="en-US" b="0" dirty="0">
                <a:hlinkClick r:id="rId3"/>
              </a:rPr>
              <a:t>https://injuryfreenc.dph.ncdhhs.gov/DataSurveillance/Technical-Notes.pdf?ver=1.0</a:t>
            </a:r>
            <a:r>
              <a:rPr lang="en-US" b="0" dirty="0"/>
              <a:t> </a:t>
            </a:r>
          </a:p>
        </p:txBody>
      </p:sp>
    </p:spTree>
    <p:extLst>
      <p:ext uri="{BB962C8B-B14F-4D97-AF65-F5344CB8AC3E}">
        <p14:creationId xmlns:p14="http://schemas.microsoft.com/office/powerpoint/2010/main" val="146572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C17F058E-EADC-479A-18FC-A2AE16016F3E}"/>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NCDHHS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www.dph.ncdhhs.gov/programs/chronic-disease-and-injury/injury-and-violence-prevention-branch</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187272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26480"/>
            <a:ext cx="8073990" cy="506515"/>
          </a:xfrm>
        </p:spPr>
        <p:txBody>
          <a:bodyPr/>
          <a:lstStyle/>
          <a:p>
            <a:r>
              <a:rPr lang="en-US" i="0" dirty="0"/>
              <a:t>Limited to NC Residents, 2023</a:t>
            </a:r>
          </a:p>
          <a:p>
            <a:r>
              <a:rPr lang="en-US" i="0" dirty="0"/>
              <a:t>Source: NC State Center for Health Statistics, Vital Statistics Deaths (2023) and Hospital Discharge Data (2023); NC DETECT (2023)</a:t>
            </a:r>
          </a:p>
          <a:p>
            <a:r>
              <a:rPr lang="en-US" i="0" dirty="0"/>
              <a:t>Analysis by the DPH, Injury and Violence Prevention Branch, Injury Epidemiology, Surveillance and Informatics Unit</a:t>
            </a:r>
          </a:p>
        </p:txBody>
      </p:sp>
      <p:sp>
        <p:nvSpPr>
          <p:cNvPr id="17" name="Slide Number Placeholder 16"/>
          <p:cNvSpPr>
            <a:spLocks noGrp="1"/>
          </p:cNvSpPr>
          <p:nvPr>
            <p:ph type="sldNum" sz="quarter" idx="14"/>
          </p:nvPr>
        </p:nvSpPr>
        <p:spPr/>
        <p:txBody>
          <a:bodyPr/>
          <a:lstStyle/>
          <a:p>
            <a:r>
              <a:rPr lang="en-US" b="0" dirty="0"/>
              <a:t>1</a:t>
            </a:r>
          </a:p>
        </p:txBody>
      </p:sp>
      <p:sp>
        <p:nvSpPr>
          <p:cNvPr id="2" name="Title 1"/>
          <p:cNvSpPr>
            <a:spLocks noGrp="1"/>
          </p:cNvSpPr>
          <p:nvPr>
            <p:ph type="title"/>
          </p:nvPr>
        </p:nvSpPr>
        <p:spPr>
          <a:xfrm>
            <a:off x="274320" y="1051560"/>
            <a:ext cx="8563554" cy="548640"/>
          </a:xfrm>
        </p:spPr>
        <p:txBody>
          <a:bodyPr/>
          <a:lstStyle/>
          <a:p>
            <a:r>
              <a:rPr lang="en-US" sz="2800" dirty="0"/>
              <a:t>Injury deaths are just the tip of the iceberg.</a:t>
            </a:r>
          </a:p>
        </p:txBody>
      </p:sp>
      <p:pic>
        <p:nvPicPr>
          <p:cNvPr id="3" name="Picture 2" descr="injury_iceberg">
            <a:extLst>
              <a:ext uri="{FF2B5EF4-FFF2-40B4-BE49-F238E27FC236}">
                <a16:creationId xmlns:a16="http://schemas.microsoft.com/office/drawing/2014/main" id="{66BB2B8F-01C0-EB14-015A-8CC2804D1E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3638" y="1464724"/>
            <a:ext cx="5236723" cy="460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274320" y="1583404"/>
            <a:ext cx="3737287" cy="447524"/>
          </a:xfrm>
        </p:spPr>
        <p:txBody>
          <a:bodyPr/>
          <a:lstStyle/>
          <a:p>
            <a:pPr marL="0" indent="0">
              <a:buNone/>
            </a:pPr>
            <a:r>
              <a:rPr lang="en-US" dirty="0"/>
              <a:t>In 2023, injuries resulted in:</a:t>
            </a:r>
          </a:p>
        </p:txBody>
      </p:sp>
      <p:sp>
        <p:nvSpPr>
          <p:cNvPr id="4" name="TextBox 3">
            <a:extLst>
              <a:ext uri="{FF2B5EF4-FFF2-40B4-BE49-F238E27FC236}">
                <a16:creationId xmlns:a16="http://schemas.microsoft.com/office/drawing/2014/main" id="{D2D45FB2-FDE5-8CB3-DED9-720052BB2C28}"/>
              </a:ext>
            </a:extLst>
          </p:cNvPr>
          <p:cNvSpPr txBox="1"/>
          <p:nvPr/>
        </p:nvSpPr>
        <p:spPr>
          <a:xfrm>
            <a:off x="1953638" y="5377847"/>
            <a:ext cx="5703208" cy="830997"/>
          </a:xfrm>
          <a:prstGeom prst="rect">
            <a:avLst/>
          </a:prstGeom>
          <a:solidFill>
            <a:schemeClr val="bg1"/>
          </a:solidFill>
        </p:spPr>
        <p:txBody>
          <a:bodyPr wrap="square" rtlCol="0">
            <a:spAutoFit/>
          </a:bodyPr>
          <a:lstStyle/>
          <a:p>
            <a:r>
              <a:rPr lang="en-US" sz="4800" b="1" dirty="0">
                <a:solidFill>
                  <a:srgbClr val="2A5779"/>
                </a:solidFill>
              </a:rPr>
              <a:t>INJURY ICEBURG</a:t>
            </a:r>
          </a:p>
        </p:txBody>
      </p:sp>
      <p:sp>
        <p:nvSpPr>
          <p:cNvPr id="5" name="TextBox 4">
            <a:extLst>
              <a:ext uri="{FF2B5EF4-FFF2-40B4-BE49-F238E27FC236}">
                <a16:creationId xmlns:a16="http://schemas.microsoft.com/office/drawing/2014/main" id="{5958FCF1-6D21-59C4-25B6-B2262B220071}"/>
              </a:ext>
            </a:extLst>
          </p:cNvPr>
          <p:cNvSpPr txBox="1"/>
          <p:nvPr/>
        </p:nvSpPr>
        <p:spPr>
          <a:xfrm>
            <a:off x="2672861" y="4942018"/>
            <a:ext cx="3737287" cy="369332"/>
          </a:xfrm>
          <a:prstGeom prst="rect">
            <a:avLst/>
          </a:prstGeom>
          <a:noFill/>
        </p:spPr>
        <p:txBody>
          <a:bodyPr wrap="square" rtlCol="0">
            <a:spAutoFit/>
          </a:bodyPr>
          <a:lstStyle/>
          <a:p>
            <a:r>
              <a:rPr lang="en-US" b="1" dirty="0">
                <a:solidFill>
                  <a:schemeClr val="bg1"/>
                </a:solidFill>
              </a:rPr>
              <a:t>? Medically Unattended Injuries</a:t>
            </a:r>
          </a:p>
        </p:txBody>
      </p:sp>
      <p:sp>
        <p:nvSpPr>
          <p:cNvPr id="8" name="TextBox 7">
            <a:extLst>
              <a:ext uri="{FF2B5EF4-FFF2-40B4-BE49-F238E27FC236}">
                <a16:creationId xmlns:a16="http://schemas.microsoft.com/office/drawing/2014/main" id="{60489D96-2635-62FD-ADEC-8FB80FC3A3DA}"/>
              </a:ext>
            </a:extLst>
          </p:cNvPr>
          <p:cNvSpPr txBox="1"/>
          <p:nvPr/>
        </p:nvSpPr>
        <p:spPr>
          <a:xfrm>
            <a:off x="2703355" y="4518695"/>
            <a:ext cx="3737287" cy="369332"/>
          </a:xfrm>
          <a:prstGeom prst="rect">
            <a:avLst/>
          </a:prstGeom>
          <a:noFill/>
        </p:spPr>
        <p:txBody>
          <a:bodyPr wrap="square" rtlCol="0">
            <a:spAutoFit/>
          </a:bodyPr>
          <a:lstStyle/>
          <a:p>
            <a:pPr algn="ctr"/>
            <a:r>
              <a:rPr lang="en-US" b="1" dirty="0">
                <a:solidFill>
                  <a:schemeClr val="bg1"/>
                </a:solidFill>
              </a:rPr>
              <a:t>? Outpatient Injuries</a:t>
            </a:r>
          </a:p>
        </p:txBody>
      </p:sp>
      <p:sp>
        <p:nvSpPr>
          <p:cNvPr id="9" name="TextBox 8">
            <a:extLst>
              <a:ext uri="{FF2B5EF4-FFF2-40B4-BE49-F238E27FC236}">
                <a16:creationId xmlns:a16="http://schemas.microsoft.com/office/drawing/2014/main" id="{3A831208-FF16-B368-F801-298C84AD78B6}"/>
              </a:ext>
            </a:extLst>
          </p:cNvPr>
          <p:cNvSpPr txBox="1"/>
          <p:nvPr/>
        </p:nvSpPr>
        <p:spPr>
          <a:xfrm>
            <a:off x="3848519" y="3567094"/>
            <a:ext cx="1215850" cy="369332"/>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B7C1179F-0136-3573-A6AC-28075C61AE97}"/>
              </a:ext>
            </a:extLst>
          </p:cNvPr>
          <p:cNvSpPr txBox="1"/>
          <p:nvPr/>
        </p:nvSpPr>
        <p:spPr>
          <a:xfrm>
            <a:off x="3944795" y="3180876"/>
            <a:ext cx="1531093" cy="707886"/>
          </a:xfrm>
          <a:prstGeom prst="rect">
            <a:avLst/>
          </a:prstGeom>
          <a:noFill/>
        </p:spPr>
        <p:txBody>
          <a:bodyPr wrap="square" rtlCol="0">
            <a:spAutoFit/>
          </a:bodyPr>
          <a:lstStyle/>
          <a:p>
            <a:r>
              <a:rPr lang="en-US" sz="2000" b="1" i="0" u="none" strike="noStrike" dirty="0">
                <a:solidFill>
                  <a:schemeClr val="bg1"/>
                </a:solidFill>
                <a:effectLst/>
                <a:latin typeface="Arial" panose="020B0604020202020204" pitchFamily="34" charset="0"/>
              </a:rPr>
              <a:t>939,765	</a:t>
            </a:r>
          </a:p>
        </p:txBody>
      </p:sp>
      <p:sp>
        <p:nvSpPr>
          <p:cNvPr id="12" name="TextBox 11">
            <a:extLst>
              <a:ext uri="{FF2B5EF4-FFF2-40B4-BE49-F238E27FC236}">
                <a16:creationId xmlns:a16="http://schemas.microsoft.com/office/drawing/2014/main" id="{F60C35EB-237B-687B-0B33-DD8C1C447B01}"/>
              </a:ext>
            </a:extLst>
          </p:cNvPr>
          <p:cNvSpPr txBox="1"/>
          <p:nvPr/>
        </p:nvSpPr>
        <p:spPr>
          <a:xfrm>
            <a:off x="4041436" y="3492875"/>
            <a:ext cx="1024932" cy="307777"/>
          </a:xfrm>
          <a:prstGeom prst="rect">
            <a:avLst/>
          </a:prstGeom>
          <a:noFill/>
        </p:spPr>
        <p:txBody>
          <a:bodyPr wrap="square" rtlCol="0">
            <a:spAutoFit/>
          </a:bodyPr>
          <a:lstStyle/>
          <a:p>
            <a:r>
              <a:rPr lang="en-US" sz="1400" b="1" dirty="0">
                <a:solidFill>
                  <a:schemeClr val="bg1"/>
                </a:solidFill>
              </a:rPr>
              <a:t>ED Visits</a:t>
            </a:r>
          </a:p>
        </p:txBody>
      </p:sp>
      <p:sp>
        <p:nvSpPr>
          <p:cNvPr id="13" name="TextBox 12">
            <a:extLst>
              <a:ext uri="{FF2B5EF4-FFF2-40B4-BE49-F238E27FC236}">
                <a16:creationId xmlns:a16="http://schemas.microsoft.com/office/drawing/2014/main" id="{B96C0BCB-9F28-8D2B-4C63-7C661EFB403B}"/>
              </a:ext>
            </a:extLst>
          </p:cNvPr>
          <p:cNvSpPr txBox="1"/>
          <p:nvPr/>
        </p:nvSpPr>
        <p:spPr>
          <a:xfrm>
            <a:off x="3039859" y="4005356"/>
            <a:ext cx="2833170" cy="369332"/>
          </a:xfrm>
          <a:prstGeom prst="rect">
            <a:avLst/>
          </a:prstGeom>
          <a:noFill/>
        </p:spPr>
        <p:txBody>
          <a:bodyPr wrap="square" rtlCol="0">
            <a:spAutoFit/>
          </a:bodyPr>
          <a:lstStyle/>
          <a:p>
            <a:pPr algn="ctr"/>
            <a:r>
              <a:rPr lang="en-US" b="1" dirty="0">
                <a:solidFill>
                  <a:schemeClr val="bg1"/>
                </a:solidFill>
              </a:rPr>
              <a:t>? EMS</a:t>
            </a:r>
          </a:p>
        </p:txBody>
      </p:sp>
      <p:sp>
        <p:nvSpPr>
          <p:cNvPr id="14" name="Line 13">
            <a:extLst>
              <a:ext uri="{FF2B5EF4-FFF2-40B4-BE49-F238E27FC236}">
                <a16:creationId xmlns:a16="http://schemas.microsoft.com/office/drawing/2014/main" id="{DD029C06-3AF3-ADFA-FB4A-08F06EC46A29}"/>
              </a:ext>
            </a:extLst>
          </p:cNvPr>
          <p:cNvSpPr>
            <a:spLocks noChangeShapeType="1"/>
          </p:cNvSpPr>
          <p:nvPr/>
        </p:nvSpPr>
        <p:spPr bwMode="auto">
          <a:xfrm>
            <a:off x="2352907" y="4942018"/>
            <a:ext cx="4348976"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Franklin Gothic Demi Cond" panose="020B0706030402020204" pitchFamily="34" charset="0"/>
            </a:endParaRPr>
          </a:p>
        </p:txBody>
      </p:sp>
      <p:sp>
        <p:nvSpPr>
          <p:cNvPr id="15" name="TextBox 14">
            <a:extLst>
              <a:ext uri="{FF2B5EF4-FFF2-40B4-BE49-F238E27FC236}">
                <a16:creationId xmlns:a16="http://schemas.microsoft.com/office/drawing/2014/main" id="{42390A8E-CBD4-A50E-7DEC-E52FBC6AAD32}"/>
              </a:ext>
            </a:extLst>
          </p:cNvPr>
          <p:cNvSpPr txBox="1"/>
          <p:nvPr/>
        </p:nvSpPr>
        <p:spPr>
          <a:xfrm>
            <a:off x="4104750" y="2584494"/>
            <a:ext cx="934496" cy="369332"/>
          </a:xfrm>
          <a:prstGeom prst="rect">
            <a:avLst/>
          </a:prstGeom>
          <a:noFill/>
        </p:spPr>
        <p:txBody>
          <a:bodyPr wrap="square" rtlCol="0">
            <a:spAutoFit/>
          </a:bodyPr>
          <a:lstStyle/>
          <a:p>
            <a:r>
              <a:rPr lang="en-US" sz="1800" b="1" i="0" u="none" strike="noStrike" dirty="0">
                <a:solidFill>
                  <a:srgbClr val="FFFFFF"/>
                </a:solidFill>
                <a:effectLst/>
              </a:rPr>
              <a:t>53,616</a:t>
            </a:r>
          </a:p>
        </p:txBody>
      </p:sp>
      <p:sp>
        <p:nvSpPr>
          <p:cNvPr id="16" name="TextBox 15">
            <a:extLst>
              <a:ext uri="{FF2B5EF4-FFF2-40B4-BE49-F238E27FC236}">
                <a16:creationId xmlns:a16="http://schemas.microsoft.com/office/drawing/2014/main" id="{62FC4F2E-DC74-E8F8-F008-B61BCD20E0E7}"/>
              </a:ext>
            </a:extLst>
          </p:cNvPr>
          <p:cNvSpPr txBox="1"/>
          <p:nvPr/>
        </p:nvSpPr>
        <p:spPr>
          <a:xfrm>
            <a:off x="4190166" y="2266287"/>
            <a:ext cx="934495" cy="307777"/>
          </a:xfrm>
          <a:prstGeom prst="rect">
            <a:avLst/>
          </a:prstGeom>
          <a:noFill/>
        </p:spPr>
        <p:txBody>
          <a:bodyPr wrap="square" rtlCol="0">
            <a:spAutoFit/>
          </a:bodyPr>
          <a:lstStyle/>
          <a:p>
            <a:r>
              <a:rPr lang="en-US" sz="1400" b="1" dirty="0">
                <a:solidFill>
                  <a:schemeClr val="bg1"/>
                </a:solidFill>
              </a:rPr>
              <a:t>Deaths</a:t>
            </a:r>
          </a:p>
        </p:txBody>
      </p:sp>
      <p:sp>
        <p:nvSpPr>
          <p:cNvPr id="18" name="TextBox 17">
            <a:extLst>
              <a:ext uri="{FF2B5EF4-FFF2-40B4-BE49-F238E27FC236}">
                <a16:creationId xmlns:a16="http://schemas.microsoft.com/office/drawing/2014/main" id="{ACFAA499-16B4-FCD5-10DE-C3825EC26A2F}"/>
              </a:ext>
            </a:extLst>
          </p:cNvPr>
          <p:cNvSpPr txBox="1"/>
          <p:nvPr/>
        </p:nvSpPr>
        <p:spPr>
          <a:xfrm>
            <a:off x="4129874" y="1956050"/>
            <a:ext cx="934495" cy="369332"/>
          </a:xfrm>
          <a:prstGeom prst="rect">
            <a:avLst/>
          </a:prstGeom>
          <a:noFill/>
        </p:spPr>
        <p:txBody>
          <a:bodyPr wrap="square" rtlCol="0">
            <a:spAutoFit/>
          </a:bodyPr>
          <a:lstStyle/>
          <a:p>
            <a:r>
              <a:rPr lang="en-US" sz="1800" b="1" i="0" u="none" strike="noStrike" dirty="0">
                <a:solidFill>
                  <a:srgbClr val="FFFFFF"/>
                </a:solidFill>
                <a:effectLst/>
              </a:rPr>
              <a:t>11,705</a:t>
            </a:r>
          </a:p>
        </p:txBody>
      </p:sp>
      <p:sp>
        <p:nvSpPr>
          <p:cNvPr id="19" name="TextBox 18">
            <a:extLst>
              <a:ext uri="{FF2B5EF4-FFF2-40B4-BE49-F238E27FC236}">
                <a16:creationId xmlns:a16="http://schemas.microsoft.com/office/drawing/2014/main" id="{9E323F1F-1584-B2F2-67AD-2D21D523CF32}"/>
              </a:ext>
            </a:extLst>
          </p:cNvPr>
          <p:cNvSpPr txBox="1"/>
          <p:nvPr/>
        </p:nvSpPr>
        <p:spPr>
          <a:xfrm>
            <a:off x="3858104" y="2900725"/>
            <a:ext cx="1617784" cy="307777"/>
          </a:xfrm>
          <a:prstGeom prst="rect">
            <a:avLst/>
          </a:prstGeom>
          <a:noFill/>
        </p:spPr>
        <p:txBody>
          <a:bodyPr wrap="square" rtlCol="0">
            <a:spAutoFit/>
          </a:bodyPr>
          <a:lstStyle/>
          <a:p>
            <a:r>
              <a:rPr lang="en-US" sz="1400" b="1" dirty="0">
                <a:solidFill>
                  <a:schemeClr val="bg1"/>
                </a:solidFill>
              </a:rPr>
              <a:t>Hospitalizations</a:t>
            </a:r>
          </a:p>
        </p:txBody>
      </p:sp>
      <p:sp>
        <p:nvSpPr>
          <p:cNvPr id="20" name="Rectangle 11">
            <a:extLst>
              <a:ext uri="{FF2B5EF4-FFF2-40B4-BE49-F238E27FC236}">
                <a16:creationId xmlns:a16="http://schemas.microsoft.com/office/drawing/2014/main" id="{6A2A74DD-C4D6-5FBE-445C-77971E789937}"/>
              </a:ext>
            </a:extLst>
          </p:cNvPr>
          <p:cNvSpPr>
            <a:spLocks noChangeArrowheads="1"/>
          </p:cNvSpPr>
          <p:nvPr/>
        </p:nvSpPr>
        <p:spPr bwMode="auto">
          <a:xfrm>
            <a:off x="5882092" y="3036991"/>
            <a:ext cx="3150523"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US" altLang="en-US" sz="1900" b="0" dirty="0"/>
              <a:t>Despite NC’s extensive reporting systems, </a:t>
            </a:r>
          </a:p>
          <a:p>
            <a:pPr algn="r"/>
            <a:r>
              <a:rPr lang="en-US" altLang="en-US" sz="1900" b="0" dirty="0"/>
              <a:t>the </a:t>
            </a:r>
            <a:r>
              <a:rPr lang="en-US" altLang="en-US" sz="1900" b="1" i="1" dirty="0">
                <a:solidFill>
                  <a:schemeClr val="accent5"/>
                </a:solidFill>
              </a:rPr>
              <a:t>total</a:t>
            </a:r>
            <a:r>
              <a:rPr lang="en-US" altLang="en-US" sz="1900" b="0" i="1" dirty="0">
                <a:solidFill>
                  <a:schemeClr val="accent5"/>
                </a:solidFill>
              </a:rPr>
              <a:t> </a:t>
            </a:r>
            <a:r>
              <a:rPr lang="en-US" altLang="en-US" sz="1900" b="1" i="1" dirty="0">
                <a:solidFill>
                  <a:schemeClr val="accent5"/>
                </a:solidFill>
              </a:rPr>
              <a:t>burden</a:t>
            </a:r>
          </a:p>
          <a:p>
            <a:pPr algn="r"/>
            <a:r>
              <a:rPr lang="en-US" altLang="en-US" sz="1900" b="0" dirty="0">
                <a:solidFill>
                  <a:schemeClr val="accent5"/>
                </a:solidFill>
              </a:rPr>
              <a:t> </a:t>
            </a:r>
            <a:r>
              <a:rPr lang="en-US" altLang="en-US" sz="1900" b="0" dirty="0"/>
              <a:t>of injuries in the </a:t>
            </a:r>
          </a:p>
          <a:p>
            <a:pPr algn="r"/>
            <a:r>
              <a:rPr lang="en-US" altLang="en-US" sz="1900" b="0" dirty="0"/>
              <a:t>state is </a:t>
            </a:r>
          </a:p>
          <a:p>
            <a:pPr algn="r"/>
            <a:r>
              <a:rPr lang="en-US" altLang="en-US" sz="1900" b="1" i="1" dirty="0">
                <a:solidFill>
                  <a:schemeClr val="accent5"/>
                </a:solidFill>
              </a:rPr>
              <a:t>unknown</a:t>
            </a:r>
            <a:r>
              <a:rPr lang="en-US" altLang="en-US" sz="1900" b="0" dirty="0"/>
              <a:t>.</a:t>
            </a:r>
          </a:p>
        </p:txBody>
      </p:sp>
    </p:spTree>
    <p:extLst>
      <p:ext uri="{BB962C8B-B14F-4D97-AF65-F5344CB8AC3E}">
        <p14:creationId xmlns:p14="http://schemas.microsoft.com/office/powerpoint/2010/main" val="376099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278296" y="2537209"/>
            <a:ext cx="3463925" cy="549275"/>
          </a:xfrm>
        </p:spPr>
        <p:txBody>
          <a:bodyPr/>
          <a:lstStyle/>
          <a:p>
            <a:r>
              <a:rPr lang="en-US" sz="4000" dirty="0"/>
              <a:t>Injury Deaths</a:t>
            </a:r>
          </a:p>
        </p:txBody>
      </p:sp>
    </p:spTree>
    <p:extLst>
      <p:ext uri="{BB962C8B-B14F-4D97-AF65-F5344CB8AC3E}">
        <p14:creationId xmlns:p14="http://schemas.microsoft.com/office/powerpoint/2010/main" val="199266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12950-ED6F-B9C3-AF6E-C7B5389F06F8}"/>
            </a:ext>
          </a:extLst>
        </p:cNvPr>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14A76ED7-A041-4FF9-9979-8E99F9A2A518}"/>
              </a:ext>
            </a:extLst>
          </p:cNvPr>
          <p:cNvGraphicFramePr>
            <a:graphicFrameLocks/>
          </p:cNvGraphicFramePr>
          <p:nvPr>
            <p:extLst>
              <p:ext uri="{D42A27DB-BD31-4B8C-83A1-F6EECF244321}">
                <p14:modId xmlns:p14="http://schemas.microsoft.com/office/powerpoint/2010/main" val="1015707098"/>
              </p:ext>
            </p:extLst>
          </p:nvPr>
        </p:nvGraphicFramePr>
        <p:xfrm>
          <a:off x="365760" y="2030927"/>
          <a:ext cx="8176624" cy="39607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D76D8EF2-10FB-8FD9-D7FA-7B096C0BA7A3}"/>
              </a:ext>
            </a:extLst>
          </p:cNvPr>
          <p:cNvSpPr>
            <a:spLocks noGrp="1"/>
          </p:cNvSpPr>
          <p:nvPr>
            <p:ph type="body" sz="quarter" idx="11"/>
          </p:nvPr>
        </p:nvSpPr>
        <p:spPr>
          <a:xfrm>
            <a:off x="274320" y="6099717"/>
            <a:ext cx="8073990" cy="494534"/>
          </a:xfrm>
        </p:spPr>
        <p:txBody>
          <a:bodyPr/>
          <a:lstStyle/>
          <a:p>
            <a:r>
              <a:rPr lang="en-US" i="0" dirty="0"/>
              <a:t>Data limited to NC residents, 2019-2023</a:t>
            </a:r>
          </a:p>
          <a:p>
            <a:r>
              <a:rPr lang="en-US" i="0" dirty="0"/>
              <a:t>Source: NC State Center for Health Statistics, Vital Statistics Deaths (2019-2023)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2FA1D59D-1041-1F7F-551F-E98A27653AAA}"/>
              </a:ext>
            </a:extLst>
          </p:cNvPr>
          <p:cNvSpPr>
            <a:spLocks noGrp="1"/>
          </p:cNvSpPr>
          <p:nvPr>
            <p:ph type="sldNum" sz="quarter" idx="14"/>
          </p:nvPr>
        </p:nvSpPr>
        <p:spPr/>
        <p:txBody>
          <a:bodyPr/>
          <a:lstStyle/>
          <a:p>
            <a:fld id="{11F27F3A-B3E9-41ED-AF8F-A365F10BB65F}" type="slidenum">
              <a:rPr lang="en-US" smtClean="0"/>
              <a:pPr/>
              <a:t>5</a:t>
            </a:fld>
            <a:endParaRPr lang="en-US" dirty="0"/>
          </a:p>
        </p:txBody>
      </p:sp>
      <p:sp>
        <p:nvSpPr>
          <p:cNvPr id="2" name="Title 1">
            <a:extLst>
              <a:ext uri="{FF2B5EF4-FFF2-40B4-BE49-F238E27FC236}">
                <a16:creationId xmlns:a16="http://schemas.microsoft.com/office/drawing/2014/main" id="{DDE3BE4A-506D-7F42-CA37-0D415B96DDF0}"/>
              </a:ext>
            </a:extLst>
          </p:cNvPr>
          <p:cNvSpPr>
            <a:spLocks noGrp="1"/>
          </p:cNvSpPr>
          <p:nvPr>
            <p:ph type="title"/>
          </p:nvPr>
        </p:nvSpPr>
        <p:spPr>
          <a:xfrm>
            <a:off x="274320" y="1143000"/>
            <a:ext cx="8563554" cy="924111"/>
          </a:xfrm>
        </p:spPr>
        <p:txBody>
          <a:bodyPr/>
          <a:lstStyle/>
          <a:p>
            <a:r>
              <a:rPr lang="en-US" sz="3200" dirty="0"/>
              <a:t>Injury deaths among NC residents continue to rise</a:t>
            </a:r>
          </a:p>
        </p:txBody>
      </p:sp>
      <p:sp>
        <p:nvSpPr>
          <p:cNvPr id="6" name="Arrow: Up 5">
            <a:extLst>
              <a:ext uri="{FF2B5EF4-FFF2-40B4-BE49-F238E27FC236}">
                <a16:creationId xmlns:a16="http://schemas.microsoft.com/office/drawing/2014/main" id="{F88A12C3-E2ED-A813-FAF2-4C4973389203}"/>
              </a:ext>
            </a:extLst>
          </p:cNvPr>
          <p:cNvSpPr/>
          <p:nvPr/>
        </p:nvSpPr>
        <p:spPr>
          <a:xfrm>
            <a:off x="6961242" y="3719801"/>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BE20A0E4-EF60-92DB-9492-6995F3D6FBC9}"/>
              </a:ext>
            </a:extLst>
          </p:cNvPr>
          <p:cNvGraphicFramePr>
            <a:graphicFrameLocks noGrp="1"/>
          </p:cNvGraphicFramePr>
          <p:nvPr>
            <p:extLst>
              <p:ext uri="{D42A27DB-BD31-4B8C-83A1-F6EECF244321}">
                <p14:modId xmlns:p14="http://schemas.microsoft.com/office/powerpoint/2010/main" val="3424218053"/>
              </p:ext>
            </p:extLst>
          </p:nvPr>
        </p:nvGraphicFramePr>
        <p:xfrm>
          <a:off x="6961242" y="4007223"/>
          <a:ext cx="1244600" cy="902970"/>
        </p:xfrm>
        <a:graphic>
          <a:graphicData uri="http://schemas.openxmlformats.org/drawingml/2006/table">
            <a:tbl>
              <a:tblPr/>
              <a:tblGrid>
                <a:gridCol w="1244600">
                  <a:extLst>
                    <a:ext uri="{9D8B030D-6E8A-4147-A177-3AD203B41FA5}">
                      <a16:colId xmlns:a16="http://schemas.microsoft.com/office/drawing/2014/main" val="201723997"/>
                    </a:ext>
                  </a:extLst>
                </a:gridCol>
              </a:tblGrid>
              <a:tr h="498732">
                <a:tc>
                  <a:txBody>
                    <a:bodyPr/>
                    <a:lstStyle/>
                    <a:p>
                      <a:pPr algn="ctr" fontAlgn="ctr"/>
                      <a:r>
                        <a:rPr lang="en-US" sz="3600" b="1" i="0" u="none" strike="noStrike" dirty="0">
                          <a:solidFill>
                            <a:srgbClr val="643275"/>
                          </a:solidFill>
                          <a:effectLst/>
                          <a:latin typeface="Arial" panose="020B0604020202020204" pitchFamily="34" charset="0"/>
                        </a:rPr>
                        <a:t>38%</a:t>
                      </a:r>
                    </a:p>
                  </a:txBody>
                  <a:tcPr marL="9525" marR="9525" marT="9525" marB="0" anchor="ctr">
                    <a:lnL>
                      <a:noFill/>
                    </a:lnL>
                    <a:lnR>
                      <a:noFill/>
                    </a:lnR>
                    <a:lnT>
                      <a:noFill/>
                    </a:lnT>
                    <a:lnB>
                      <a:noFill/>
                    </a:lnB>
                    <a:noFill/>
                  </a:tcPr>
                </a:tc>
                <a:extLst>
                  <a:ext uri="{0D108BD9-81ED-4DB2-BD59-A6C34878D82A}">
                    <a16:rowId xmlns:a16="http://schemas.microsoft.com/office/drawing/2014/main" val="383843817"/>
                  </a:ext>
                </a:extLst>
              </a:tr>
              <a:tr h="308091">
                <a:tc>
                  <a:txBody>
                    <a:bodyPr/>
                    <a:lstStyle/>
                    <a:p>
                      <a:pPr algn="ctr" fontAlgn="ctr"/>
                      <a:r>
                        <a:rPr lang="en-US" sz="2200" b="1" i="0" u="none" strike="noStrike" dirty="0">
                          <a:solidFill>
                            <a:srgbClr val="643275"/>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3789285751"/>
                  </a:ext>
                </a:extLst>
              </a:tr>
            </a:tbl>
          </a:graphicData>
        </a:graphic>
      </p:graphicFrame>
    </p:spTree>
    <p:extLst>
      <p:ext uri="{BB962C8B-B14F-4D97-AF65-F5344CB8AC3E}">
        <p14:creationId xmlns:p14="http://schemas.microsoft.com/office/powerpoint/2010/main" val="290941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C52921C-90E2-4240-8B41-86B5B1E440EA}"/>
              </a:ext>
            </a:extLst>
          </p:cNvPr>
          <p:cNvGraphicFramePr>
            <a:graphicFrameLocks/>
          </p:cNvGraphicFramePr>
          <p:nvPr>
            <p:extLst>
              <p:ext uri="{D42A27DB-BD31-4B8C-83A1-F6EECF244321}">
                <p14:modId xmlns:p14="http://schemas.microsoft.com/office/powerpoint/2010/main" val="2608089347"/>
              </p:ext>
            </p:extLst>
          </p:nvPr>
        </p:nvGraphicFramePr>
        <p:xfrm>
          <a:off x="360569" y="2197601"/>
          <a:ext cx="8509330" cy="372330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a:extLst>
              <a:ext uri="{FF2B5EF4-FFF2-40B4-BE49-F238E27FC236}">
                <a16:creationId xmlns:a16="http://schemas.microsoft.com/office/drawing/2014/main" id="{23436472-1C05-D338-AD02-2A109F1C7259}"/>
              </a:ext>
            </a:extLst>
          </p:cNvPr>
          <p:cNvSpPr>
            <a:spLocks noGrp="1"/>
          </p:cNvSpPr>
          <p:nvPr>
            <p:ph type="body" sz="quarter" idx="10"/>
          </p:nvPr>
        </p:nvSpPr>
        <p:spPr>
          <a:xfrm>
            <a:off x="274320" y="2011680"/>
            <a:ext cx="8389363" cy="330200"/>
          </a:xfrm>
        </p:spPr>
        <p:txBody>
          <a:bodyPr/>
          <a:lstStyle/>
          <a:p>
            <a:pPr marL="0" indent="0">
              <a:buNone/>
            </a:pPr>
            <a:r>
              <a:rPr lang="en-US" sz="1800" dirty="0"/>
              <a:t>The leading cause of injury death in 2023 was </a:t>
            </a:r>
            <a:r>
              <a:rPr lang="en-US" sz="1800" u="sng" dirty="0"/>
              <a:t>unintentional poisoning</a:t>
            </a:r>
            <a:r>
              <a:rPr lang="en-US" sz="1800" dirty="0"/>
              <a:t>.</a:t>
            </a:r>
          </a:p>
        </p:txBody>
      </p:sp>
      <p:sp>
        <p:nvSpPr>
          <p:cNvPr id="3" name="Text Placeholder 2">
            <a:extLst>
              <a:ext uri="{FF2B5EF4-FFF2-40B4-BE49-F238E27FC236}">
                <a16:creationId xmlns:a16="http://schemas.microsoft.com/office/drawing/2014/main" id="{FCDBB9A8-9362-A222-4980-3D5001302896}"/>
              </a:ext>
            </a:extLst>
          </p:cNvPr>
          <p:cNvSpPr>
            <a:spLocks noGrp="1"/>
          </p:cNvSpPr>
          <p:nvPr>
            <p:ph type="body" sz="quarter" idx="11"/>
          </p:nvPr>
        </p:nvSpPr>
        <p:spPr>
          <a:xfrm>
            <a:off x="274320" y="5977054"/>
            <a:ext cx="8073990" cy="626733"/>
          </a:xfrm>
        </p:spPr>
        <p:txBody>
          <a:bodyPr/>
          <a:lstStyle/>
          <a:p>
            <a:r>
              <a:rPr lang="en-US" i="0" dirty="0"/>
              <a:t>MVT = Motor Vehicle Traffic; Unintentional poisoning includes both medication/drug overdoses and non-drug poisonings</a:t>
            </a:r>
          </a:p>
          <a:p>
            <a:r>
              <a:rPr lang="en-US" i="0" dirty="0"/>
              <a:t>Data limited to NC residents, 2023</a:t>
            </a:r>
          </a:p>
          <a:p>
            <a:r>
              <a:rPr lang="en-US" i="0" dirty="0"/>
              <a:t>Source: NC State Center for Health Statistics, Vital Statistics Deaths (2023)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7A5DEFC0-76A8-DD1D-492D-E7340395DB86}"/>
              </a:ext>
            </a:extLst>
          </p:cNvPr>
          <p:cNvSpPr>
            <a:spLocks noGrp="1"/>
          </p:cNvSpPr>
          <p:nvPr>
            <p:ph type="sldNum" sz="quarter" idx="14"/>
          </p:nvPr>
        </p:nvSpPr>
        <p:spPr/>
        <p:txBody>
          <a:bodyPr/>
          <a:lstStyle/>
          <a:p>
            <a:fld id="{11F27F3A-B3E9-41ED-AF8F-A365F10BB65F}" type="slidenum">
              <a:rPr lang="en-US" smtClean="0"/>
              <a:pPr/>
              <a:t>6</a:t>
            </a:fld>
            <a:endParaRPr lang="en-US" dirty="0"/>
          </a:p>
        </p:txBody>
      </p:sp>
      <p:sp>
        <p:nvSpPr>
          <p:cNvPr id="5" name="Title 4">
            <a:extLst>
              <a:ext uri="{FF2B5EF4-FFF2-40B4-BE49-F238E27FC236}">
                <a16:creationId xmlns:a16="http://schemas.microsoft.com/office/drawing/2014/main" id="{5B42895A-3C79-BF67-94A1-E53E8AFFC660}"/>
              </a:ext>
            </a:extLst>
          </p:cNvPr>
          <p:cNvSpPr>
            <a:spLocks noGrp="1"/>
          </p:cNvSpPr>
          <p:nvPr>
            <p:ph type="title"/>
          </p:nvPr>
        </p:nvSpPr>
        <p:spPr>
          <a:xfrm>
            <a:off x="274320" y="1143000"/>
            <a:ext cx="8563554" cy="818926"/>
          </a:xfrm>
        </p:spPr>
        <p:txBody>
          <a:bodyPr/>
          <a:lstStyle/>
          <a:p>
            <a:r>
              <a:rPr lang="en-US" sz="2800" dirty="0"/>
              <a:t>Leading causes of injury death among NC Residents, 2023</a:t>
            </a:r>
          </a:p>
        </p:txBody>
      </p:sp>
      <p:graphicFrame>
        <p:nvGraphicFramePr>
          <p:cNvPr id="11" name="Table 10">
            <a:extLst>
              <a:ext uri="{FF2B5EF4-FFF2-40B4-BE49-F238E27FC236}">
                <a16:creationId xmlns:a16="http://schemas.microsoft.com/office/drawing/2014/main" id="{6A79286D-4815-CE65-4503-58ED30FBC33C}"/>
              </a:ext>
            </a:extLst>
          </p:cNvPr>
          <p:cNvGraphicFramePr>
            <a:graphicFrameLocks noGrp="1"/>
          </p:cNvGraphicFramePr>
          <p:nvPr>
            <p:extLst>
              <p:ext uri="{D42A27DB-BD31-4B8C-83A1-F6EECF244321}">
                <p14:modId xmlns:p14="http://schemas.microsoft.com/office/powerpoint/2010/main" val="3656609134"/>
              </p:ext>
            </p:extLst>
          </p:nvPr>
        </p:nvGraphicFramePr>
        <p:xfrm>
          <a:off x="5023047" y="3817856"/>
          <a:ext cx="3187700" cy="480767"/>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0767">
                <a:tc>
                  <a:txBody>
                    <a:bodyPr/>
                    <a:lstStyle/>
                    <a:p>
                      <a:pPr algn="ctr" fontAlgn="ctr"/>
                      <a:r>
                        <a:rPr lang="en-US" sz="2000" b="1" u="none" strike="noStrike" dirty="0">
                          <a:effectLst/>
                        </a:rPr>
                        <a:t>Total Deaths = 11,705</a:t>
                      </a:r>
                      <a:endParaRPr lang="en-US" sz="200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12" name="Rectangle 11">
            <a:extLst>
              <a:ext uri="{FF2B5EF4-FFF2-40B4-BE49-F238E27FC236}">
                <a16:creationId xmlns:a16="http://schemas.microsoft.com/office/drawing/2014/main" id="{82F3F293-218C-074D-DC96-71F34790675E}"/>
              </a:ext>
            </a:extLst>
          </p:cNvPr>
          <p:cNvSpPr/>
          <p:nvPr/>
        </p:nvSpPr>
        <p:spPr>
          <a:xfrm>
            <a:off x="5005633" y="3817856"/>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219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D12E369-FE09-7EDD-D8E2-238DF64C099C}"/>
              </a:ext>
            </a:extLst>
          </p:cNvPr>
          <p:cNvSpPr>
            <a:spLocks noGrp="1"/>
          </p:cNvSpPr>
          <p:nvPr>
            <p:ph type="body" sz="quarter" idx="11"/>
          </p:nvPr>
        </p:nvSpPr>
        <p:spPr>
          <a:xfrm>
            <a:off x="274320" y="5977054"/>
            <a:ext cx="8073990" cy="626734"/>
          </a:xfrm>
        </p:spPr>
        <p:txBody>
          <a:bodyPr/>
          <a:lstStyle/>
          <a:p>
            <a:r>
              <a:rPr lang="en-US" sz="900" i="0" dirty="0"/>
              <a:t>MVT = Motor Vehicle Traffic</a:t>
            </a:r>
          </a:p>
          <a:p>
            <a:r>
              <a:rPr lang="en-US" sz="900" i="0" dirty="0"/>
              <a:t>Data limited to NC residents, 2019 &amp; 2023</a:t>
            </a:r>
          </a:p>
          <a:p>
            <a:r>
              <a:rPr lang="en-US" sz="900" i="0" dirty="0"/>
              <a:t>Source: NC State Center for Health Statistics, Vital Statistics Deaths (2019 &amp; 2023)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2085EEC7-83AC-9DCD-7F7E-5D9B2DC1BE42}"/>
              </a:ext>
            </a:extLst>
          </p:cNvPr>
          <p:cNvSpPr>
            <a:spLocks noGrp="1"/>
          </p:cNvSpPr>
          <p:nvPr>
            <p:ph type="sldNum" sz="quarter" idx="14"/>
          </p:nvPr>
        </p:nvSpPr>
        <p:spPr/>
        <p:txBody>
          <a:bodyPr/>
          <a:lstStyle/>
          <a:p>
            <a:fld id="{11F27F3A-B3E9-41ED-AF8F-A365F10BB65F}" type="slidenum">
              <a:rPr lang="en-US" smtClean="0"/>
              <a:pPr/>
              <a:t>7</a:t>
            </a:fld>
            <a:endParaRPr lang="en-US" dirty="0"/>
          </a:p>
        </p:txBody>
      </p:sp>
      <p:sp>
        <p:nvSpPr>
          <p:cNvPr id="2" name="Text Placeholder 1">
            <a:extLst>
              <a:ext uri="{FF2B5EF4-FFF2-40B4-BE49-F238E27FC236}">
                <a16:creationId xmlns:a16="http://schemas.microsoft.com/office/drawing/2014/main" id="{1A7DC2E6-B1DD-8C92-BF1D-802D40247879}"/>
              </a:ext>
            </a:extLst>
          </p:cNvPr>
          <p:cNvSpPr>
            <a:spLocks noGrp="1"/>
          </p:cNvSpPr>
          <p:nvPr>
            <p:ph type="body" sz="quarter" idx="10"/>
          </p:nvPr>
        </p:nvSpPr>
        <p:spPr>
          <a:xfrm>
            <a:off x="274320" y="1895841"/>
            <a:ext cx="8389363" cy="330200"/>
          </a:xfrm>
        </p:spPr>
        <p:txBody>
          <a:bodyPr/>
          <a:lstStyle/>
          <a:p>
            <a:pPr marL="0" indent="0">
              <a:buNone/>
            </a:pPr>
            <a:r>
              <a:rPr lang="en-US" sz="1800" u="sng" dirty="0"/>
              <a:t>Unintentional poisoning </a:t>
            </a:r>
            <a:r>
              <a:rPr lang="en-US" sz="1800" dirty="0"/>
              <a:t>had the largest five-year increase.</a:t>
            </a:r>
          </a:p>
        </p:txBody>
      </p:sp>
      <p:sp>
        <p:nvSpPr>
          <p:cNvPr id="5" name="Title 4">
            <a:extLst>
              <a:ext uri="{FF2B5EF4-FFF2-40B4-BE49-F238E27FC236}">
                <a16:creationId xmlns:a16="http://schemas.microsoft.com/office/drawing/2014/main" id="{ABAFB521-AFE8-F141-EBA6-070D2017BE72}"/>
              </a:ext>
            </a:extLst>
          </p:cNvPr>
          <p:cNvSpPr>
            <a:spLocks noGrp="1"/>
          </p:cNvSpPr>
          <p:nvPr>
            <p:ph type="title"/>
          </p:nvPr>
        </p:nvSpPr>
        <p:spPr>
          <a:xfrm>
            <a:off x="274320" y="1143000"/>
            <a:ext cx="8563554" cy="818926"/>
          </a:xfrm>
        </p:spPr>
        <p:txBody>
          <a:bodyPr/>
          <a:lstStyle/>
          <a:p>
            <a:r>
              <a:rPr lang="en-US" sz="2800" dirty="0"/>
              <a:t>Percent change in leading causes of injury death among NC residents, 2019-2023</a:t>
            </a:r>
          </a:p>
        </p:txBody>
      </p:sp>
      <p:graphicFrame>
        <p:nvGraphicFramePr>
          <p:cNvPr id="7" name="Chart 6">
            <a:extLst>
              <a:ext uri="{FF2B5EF4-FFF2-40B4-BE49-F238E27FC236}">
                <a16:creationId xmlns:a16="http://schemas.microsoft.com/office/drawing/2014/main" id="{54421320-F416-429D-951D-7465DBE8F306}"/>
              </a:ext>
            </a:extLst>
          </p:cNvPr>
          <p:cNvGraphicFramePr>
            <a:graphicFrameLocks/>
          </p:cNvGraphicFramePr>
          <p:nvPr>
            <p:extLst>
              <p:ext uri="{D42A27DB-BD31-4B8C-83A1-F6EECF244321}">
                <p14:modId xmlns:p14="http://schemas.microsoft.com/office/powerpoint/2010/main" val="2421487693"/>
              </p:ext>
            </p:extLst>
          </p:nvPr>
        </p:nvGraphicFramePr>
        <p:xfrm>
          <a:off x="394068" y="2226041"/>
          <a:ext cx="8389363" cy="3751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558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906CC4-06C1-9F3C-AAD1-DD83922D3417}"/>
              </a:ext>
            </a:extLst>
          </p:cNvPr>
          <p:cNvSpPr>
            <a:spLocks noGrp="1"/>
          </p:cNvSpPr>
          <p:nvPr>
            <p:ph type="body" sz="quarter" idx="10"/>
          </p:nvPr>
        </p:nvSpPr>
        <p:spPr>
          <a:xfrm>
            <a:off x="274320" y="2011680"/>
            <a:ext cx="8563554" cy="653870"/>
          </a:xfrm>
        </p:spPr>
        <p:txBody>
          <a:bodyPr/>
          <a:lstStyle/>
          <a:p>
            <a:pPr marL="0" indent="0">
              <a:buNone/>
            </a:pPr>
            <a:r>
              <a:rPr lang="en-US" sz="2000" b="1" i="0" u="none" strike="noStrike" dirty="0">
                <a:effectLst/>
                <a:latin typeface="Arial" panose="020B0604020202020204" pitchFamily="34" charset="0"/>
              </a:rPr>
              <a:t>Statewide, the rate of injury deaths from </a:t>
            </a:r>
            <a:r>
              <a:rPr lang="en-US" sz="2000" b="1" i="0" u="sng" strike="noStrike" dirty="0">
                <a:effectLst/>
                <a:latin typeface="Arial" panose="020B0604020202020204" pitchFamily="34" charset="0"/>
              </a:rPr>
              <a:t>2019-2023</a:t>
            </a:r>
            <a:r>
              <a:rPr lang="en-US" sz="1600" dirty="0"/>
              <a:t> </a:t>
            </a:r>
            <a:r>
              <a:rPr lang="en-US" sz="2000" b="1" i="0" u="none" strike="noStrike" dirty="0">
                <a:effectLst/>
                <a:latin typeface="Arial" panose="020B0604020202020204" pitchFamily="34" charset="0"/>
              </a:rPr>
              <a:t>was </a:t>
            </a:r>
            <a:r>
              <a:rPr lang="en-US" sz="2000" b="1" i="0" u="sng" strike="noStrike" dirty="0">
                <a:effectLst/>
                <a:latin typeface="Arial" panose="020B0604020202020204" pitchFamily="34" charset="0"/>
              </a:rPr>
              <a:t>23.1</a:t>
            </a:r>
            <a:r>
              <a:rPr lang="en-US" sz="1600" dirty="0"/>
              <a:t> </a:t>
            </a:r>
            <a:r>
              <a:rPr lang="en-US" sz="2000" b="1" i="0" u="none" strike="noStrike" dirty="0">
                <a:effectLst/>
                <a:latin typeface="Arial" panose="020B0604020202020204" pitchFamily="34" charset="0"/>
              </a:rPr>
              <a:t>per 100,000 people.</a:t>
            </a:r>
            <a:r>
              <a:rPr lang="en-US" sz="1600" dirty="0"/>
              <a:t> </a:t>
            </a:r>
          </a:p>
        </p:txBody>
      </p:sp>
      <p:sp>
        <p:nvSpPr>
          <p:cNvPr id="4" name="Slide Number Placeholder 3">
            <a:extLst>
              <a:ext uri="{FF2B5EF4-FFF2-40B4-BE49-F238E27FC236}">
                <a16:creationId xmlns:a16="http://schemas.microsoft.com/office/drawing/2014/main" id="{64E31C1D-86E2-76FF-42CA-1AAAB73DFFCA}"/>
              </a:ext>
            </a:extLst>
          </p:cNvPr>
          <p:cNvSpPr>
            <a:spLocks noGrp="1"/>
          </p:cNvSpPr>
          <p:nvPr>
            <p:ph type="sldNum" sz="quarter" idx="14"/>
          </p:nvPr>
        </p:nvSpPr>
        <p:spPr/>
        <p:txBody>
          <a:bodyPr/>
          <a:lstStyle/>
          <a:p>
            <a:fld id="{11F27F3A-B3E9-41ED-AF8F-A365F10BB65F}" type="slidenum">
              <a:rPr lang="en-US" smtClean="0"/>
              <a:pPr/>
              <a:t>8</a:t>
            </a:fld>
            <a:endParaRPr lang="en-US" dirty="0"/>
          </a:p>
        </p:txBody>
      </p:sp>
      <p:sp>
        <p:nvSpPr>
          <p:cNvPr id="9" name="Text Placeholder 8">
            <a:extLst>
              <a:ext uri="{FF2B5EF4-FFF2-40B4-BE49-F238E27FC236}">
                <a16:creationId xmlns:a16="http://schemas.microsoft.com/office/drawing/2014/main" id="{C42B9BBB-A204-3C0F-6D1C-A012414E8896}"/>
              </a:ext>
            </a:extLst>
          </p:cNvPr>
          <p:cNvSpPr txBox="1">
            <a:spLocks noGrp="1"/>
          </p:cNvSpPr>
          <p:nvPr>
            <p:ph type="body" sz="quarter" idx="11"/>
          </p:nvPr>
        </p:nvSpPr>
        <p:spPr>
          <a:xfrm>
            <a:off x="274320" y="6095957"/>
            <a:ext cx="8074025" cy="507831"/>
          </a:xfrm>
          <a:prstGeom prst="rect">
            <a:avLst/>
          </a:prstGeom>
          <a:noFill/>
        </p:spPr>
        <p:txBody>
          <a:bodyPr wrap="square" rtlCol="0">
            <a:spAutoFit/>
          </a:bodyPr>
          <a:lstStyle/>
          <a:p>
            <a:r>
              <a:rPr lang="en-US" i="0" dirty="0"/>
              <a:t>Data limited to NC residents, 2019-2023</a:t>
            </a:r>
          </a:p>
          <a:p>
            <a:r>
              <a:rPr lang="en-US" i="0" dirty="0"/>
              <a:t>Source: NC State Center for Health Statistics, Vital Statistics Deaths (2019-2023) </a:t>
            </a:r>
          </a:p>
          <a:p>
            <a:r>
              <a:rPr lang="en-US" i="0" dirty="0"/>
              <a:t>Analysis by the DPH, Injury and Violence Prevention Branch, Injury Epidemiology, Surveillance and Informatics Unit</a:t>
            </a:r>
          </a:p>
        </p:txBody>
      </p:sp>
      <p:sp>
        <p:nvSpPr>
          <p:cNvPr id="3" name="Title 4">
            <a:extLst>
              <a:ext uri="{FF2B5EF4-FFF2-40B4-BE49-F238E27FC236}">
                <a16:creationId xmlns:a16="http://schemas.microsoft.com/office/drawing/2014/main" id="{252B35C6-0912-5FC1-0F2A-8E6534C46D8A}"/>
              </a:ext>
            </a:extLst>
          </p:cNvPr>
          <p:cNvSpPr>
            <a:spLocks noGrp="1"/>
          </p:cNvSpPr>
          <p:nvPr>
            <p:ph type="title"/>
          </p:nvPr>
        </p:nvSpPr>
        <p:spPr>
          <a:xfrm>
            <a:off x="274320" y="1143000"/>
            <a:ext cx="8563554" cy="818926"/>
          </a:xfrm>
        </p:spPr>
        <p:txBody>
          <a:bodyPr/>
          <a:lstStyle/>
          <a:p>
            <a:r>
              <a:rPr lang="en-US" sz="2800" dirty="0"/>
              <a:t>Injury Death Rates among NC Residents by County, 2019-2023</a:t>
            </a:r>
          </a:p>
        </p:txBody>
      </p:sp>
      <p:pic>
        <p:nvPicPr>
          <p:cNvPr id="6" name="Picture 5">
            <a:extLst>
              <a:ext uri="{FF2B5EF4-FFF2-40B4-BE49-F238E27FC236}">
                <a16:creationId xmlns:a16="http://schemas.microsoft.com/office/drawing/2014/main" id="{2F25A3E8-B23C-8AAF-50A3-D972496201A3}"/>
              </a:ext>
            </a:extLst>
          </p:cNvPr>
          <p:cNvPicPr>
            <a:picLocks noChangeAspect="1"/>
          </p:cNvPicPr>
          <p:nvPr/>
        </p:nvPicPr>
        <p:blipFill>
          <a:blip r:embed="rId3">
            <a:extLst>
              <a:ext uri="{28A0092B-C50C-407E-A947-70E740481C1C}">
                <a14:useLocalDpi xmlns:a14="http://schemas.microsoft.com/office/drawing/2010/main" val="0"/>
              </a:ext>
            </a:extLst>
          </a:blip>
          <a:srcRect t="18421" b="18421"/>
          <a:stretch/>
        </p:blipFill>
        <p:spPr>
          <a:xfrm>
            <a:off x="457397" y="2153627"/>
            <a:ext cx="7890750" cy="3850949"/>
          </a:xfrm>
          <a:prstGeom prst="rect">
            <a:avLst/>
          </a:prstGeom>
        </p:spPr>
      </p:pic>
    </p:spTree>
    <p:extLst>
      <p:ext uri="{BB962C8B-B14F-4D97-AF65-F5344CB8AC3E}">
        <p14:creationId xmlns:p14="http://schemas.microsoft.com/office/powerpoint/2010/main" val="13207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9</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130514" y="2500263"/>
            <a:ext cx="4164395" cy="1221992"/>
          </a:xfrm>
        </p:spPr>
        <p:txBody>
          <a:bodyPr/>
          <a:lstStyle/>
          <a:p>
            <a:r>
              <a:rPr lang="en-US" sz="4000" dirty="0"/>
              <a:t>Injury Hospitalizations</a:t>
            </a:r>
          </a:p>
        </p:txBody>
      </p:sp>
    </p:spTree>
    <p:extLst>
      <p:ext uri="{BB962C8B-B14F-4D97-AF65-F5344CB8AC3E}">
        <p14:creationId xmlns:p14="http://schemas.microsoft.com/office/powerpoint/2010/main" val="272768239"/>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DHHStemplate_2023.pptx  -  Read-Only" id="{8A6D9361-F311-422B-9AB4-3F7D4B90471D}" vid="{5FBEDF1C-DE67-4265-B526-5477F7BA36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6" ma:contentTypeDescription="Create a new document." ma:contentTypeScope="" ma:versionID="56eed81f91c6e4c376543b78c52c3f3c">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e371658e6c15dc6ceb77a667abadf544"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93D88C-3348-45EB-B075-20445B0EED91}">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 ds:uri="http://schemas.openxmlformats.org/package/2006/metadata/core-properties"/>
    <ds:schemaRef ds:uri="ea8af748-1d0b-4554-b403-23c573964229"/>
    <ds:schemaRef ds:uri="bd78b2e4-9060-4309-b354-463fb93a4269"/>
  </ds:schemaRefs>
</ds:datastoreItem>
</file>

<file path=customXml/itemProps2.xml><?xml version="1.0" encoding="utf-8"?>
<ds:datastoreItem xmlns:ds="http://schemas.openxmlformats.org/officeDocument/2006/customXml" ds:itemID="{2DBEFA06-4E96-414D-9783-3CB788749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281F3B-BF70-4553-B5B6-51CCDF470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NCDHHStemplate_2023</Template>
  <TotalTime>1008</TotalTime>
  <Words>1936</Words>
  <Application>Microsoft Office PowerPoint</Application>
  <PresentationFormat>On-screen Show (4:3)</PresentationFormat>
  <Paragraphs>170</Paragraphs>
  <Slides>20</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Demi Cond</vt:lpstr>
      <vt:lpstr>Franklin Gothic Medium</vt:lpstr>
      <vt:lpstr>6_Office Theme</vt:lpstr>
      <vt:lpstr>PowerPoint Presentation</vt:lpstr>
      <vt:lpstr>Leading Causes of Injury Technical Notes </vt:lpstr>
      <vt:lpstr>Injury deaths are just the tip of the iceberg.</vt:lpstr>
      <vt:lpstr>PowerPoint Presentation</vt:lpstr>
      <vt:lpstr>Injury deaths among NC residents continue to rise</vt:lpstr>
      <vt:lpstr>Leading causes of injury death among NC Residents, 2023</vt:lpstr>
      <vt:lpstr>Percent change in leading causes of injury death among NC residents, 2019-2023</vt:lpstr>
      <vt:lpstr>Injury Death Rates among NC Residents by County, 2019-2023</vt:lpstr>
      <vt:lpstr>PowerPoint Presentation</vt:lpstr>
      <vt:lpstr>Injury-related hospitalizations increased  by 7% over the last five years</vt:lpstr>
      <vt:lpstr>Leading causes of injury hospitalization among NC Residents, 2023</vt:lpstr>
      <vt:lpstr>Percent change in leading causes of injury hospitalization among NC residents, 2019-2023</vt:lpstr>
      <vt:lpstr>Injury Hospitalization Rates among NC Residents by County, 2019-2023</vt:lpstr>
      <vt:lpstr>PowerPoint Presentation</vt:lpstr>
      <vt:lpstr>Injury-related ED visits remain high, but increased 2% over the last five years</vt:lpstr>
      <vt:lpstr>Leading causes of injury ED Visits among NC Residents, 2023</vt:lpstr>
      <vt:lpstr>Percent change in leading causes of injury ED visits among NC residents, 2019-2023</vt:lpstr>
      <vt:lpstr>Injury ED Visit Rates among NC Residents by County, 2019-2023</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 Layout &amp; Design</dc:title>
  <dc:creator>Brewer, Lara I</dc:creator>
  <cp:lastModifiedBy>Smith, Sara J</cp:lastModifiedBy>
  <cp:revision>86</cp:revision>
  <cp:lastPrinted>2017-07-14T22:50:57Z</cp:lastPrinted>
  <dcterms:created xsi:type="dcterms:W3CDTF">2024-05-03T17:13:48Z</dcterms:created>
  <dcterms:modified xsi:type="dcterms:W3CDTF">2025-04-03T20:15:23Z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